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2" r:id="rId2"/>
    <p:sldMasterId id="2147483814" r:id="rId3"/>
  </p:sldMasterIdLst>
  <p:notesMasterIdLst>
    <p:notesMasterId r:id="rId38"/>
  </p:notesMasterIdLst>
  <p:sldIdLst>
    <p:sldId id="256" r:id="rId4"/>
    <p:sldId id="309" r:id="rId5"/>
    <p:sldId id="325" r:id="rId6"/>
    <p:sldId id="312" r:id="rId7"/>
    <p:sldId id="311" r:id="rId8"/>
    <p:sldId id="379" r:id="rId9"/>
    <p:sldId id="306" r:id="rId10"/>
    <p:sldId id="314" r:id="rId11"/>
    <p:sldId id="315" r:id="rId12"/>
    <p:sldId id="316" r:id="rId13"/>
    <p:sldId id="317" r:id="rId14"/>
    <p:sldId id="308" r:id="rId15"/>
    <p:sldId id="318" r:id="rId16"/>
    <p:sldId id="319" r:id="rId17"/>
    <p:sldId id="320" r:id="rId18"/>
    <p:sldId id="321" r:id="rId19"/>
    <p:sldId id="322" r:id="rId20"/>
    <p:sldId id="323" r:id="rId21"/>
    <p:sldId id="363" r:id="rId22"/>
    <p:sldId id="359" r:id="rId23"/>
    <p:sldId id="360"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30B61D-1614-4D67-9EEC-91897BE43870}">
          <p14:sldIdLst>
            <p14:sldId id="256"/>
          </p14:sldIdLst>
        </p14:section>
        <p14:section name="Untitled Section" id="{72CB5B84-49BD-4907-A1BB-003D7D73A538}">
          <p14:sldIdLst>
            <p14:sldId id="309"/>
            <p14:sldId id="325"/>
            <p14:sldId id="312"/>
            <p14:sldId id="311"/>
            <p14:sldId id="379"/>
            <p14:sldId id="306"/>
            <p14:sldId id="314"/>
            <p14:sldId id="315"/>
            <p14:sldId id="316"/>
            <p14:sldId id="317"/>
            <p14:sldId id="308"/>
            <p14:sldId id="318"/>
            <p14:sldId id="319"/>
            <p14:sldId id="320"/>
            <p14:sldId id="321"/>
            <p14:sldId id="322"/>
            <p14:sldId id="323"/>
            <p14:sldId id="363"/>
            <p14:sldId id="359"/>
            <p14:sldId id="360"/>
            <p14:sldId id="366"/>
            <p14:sldId id="367"/>
            <p14:sldId id="368"/>
            <p14:sldId id="369"/>
            <p14:sldId id="370"/>
            <p14:sldId id="371"/>
            <p14:sldId id="372"/>
            <p14:sldId id="373"/>
            <p14:sldId id="374"/>
            <p14:sldId id="375"/>
            <p14:sldId id="376"/>
            <p14:sldId id="377"/>
            <p14:sldId id="3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300" d="100"/>
          <a:sy n="300" d="100"/>
        </p:scale>
        <p:origin x="3870" y="40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3F8202-9915-4F3F-A069-8BA27A8486C0}" type="datetimeFigureOut">
              <a:rPr lang="en-US" smtClean="0"/>
              <a:t>9/20/2015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72E6B4-8DBF-40AA-B8AD-8DACA1AAA949}" type="slidenum">
              <a:rPr lang="en-US" smtClean="0"/>
              <a:t>‹#›</a:t>
            </a:fld>
            <a:endParaRPr lang="en-US"/>
          </a:p>
        </p:txBody>
      </p:sp>
    </p:spTree>
    <p:extLst>
      <p:ext uri="{BB962C8B-B14F-4D97-AF65-F5344CB8AC3E}">
        <p14:creationId xmlns:p14="http://schemas.microsoft.com/office/powerpoint/2010/main" val="285587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Is this your view?  Are you</a:t>
            </a:r>
            <a:r>
              <a:rPr lang="en-US" baseline="0" dirty="0" smtClean="0"/>
              <a:t> overwhelmed with all things cyber?  You are not alone… .</a:t>
            </a:r>
          </a:p>
          <a:p>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19</a:t>
            </a:fld>
            <a:endParaRPr lang="en-US"/>
          </a:p>
        </p:txBody>
      </p:sp>
    </p:spTree>
    <p:extLst>
      <p:ext uri="{BB962C8B-B14F-4D97-AF65-F5344CB8AC3E}">
        <p14:creationId xmlns:p14="http://schemas.microsoft.com/office/powerpoint/2010/main" val="110853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7FF3ACC-F242-4759-9C43-7E634A613FF2}" type="slidenum">
              <a:rPr lang="en-US" altLang="en-US"/>
              <a:pPr eaLnBrk="1" hangingPunct="1"/>
              <a:t>28</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US" altLang="en-US" smtClean="0"/>
              <a:t>Let’s look at a couple more things concerning URLs.</a:t>
            </a:r>
          </a:p>
          <a:p>
            <a:pPr eaLnBrk="1" hangingPunct="1"/>
            <a:endParaRPr lang="en-US" altLang="en-US" smtClean="0"/>
          </a:p>
          <a:p>
            <a:pPr eaLnBrk="1" hangingPunct="1"/>
            <a:r>
              <a:rPr lang="en-US" altLang="en-US" smtClean="0"/>
              <a:t>For a start, you can save space by shortening a URL.  Both of the links shown here are to the same page.  There are many URL shortening services on the Internet.  I used one called bit.ly for this example.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1AF5FE4-940E-47FB-BD90-623B640858E4}" type="slidenum">
              <a:rPr lang="en-US" altLang="en-US"/>
              <a:pPr eaLnBrk="1" hangingPunct="1"/>
              <a:t>29</a:t>
            </a:fld>
            <a:endParaRPr lang="en-US"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ltLang="en-US" smtClean="0"/>
              <a:t>Shortened URLs hide the actual domain name, so you cannot tell where they link to by looking at them.  Click this link to see why you should only go to shortened URLs from trusted sources.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151F92B-AF82-47F3-BE18-795D5021D043}" type="slidenum">
              <a:rPr lang="en-US" altLang="en-US"/>
              <a:pPr eaLnBrk="1" hangingPunct="1"/>
              <a:t>30</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US" altLang="en-US" smtClean="0"/>
              <a:t>If you delete the http://, the client will assume the message is for a Web server and request the page as if the </a:t>
            </a:r>
            <a:r>
              <a:rPr lang="en-US" altLang="en-US" i="1" smtClean="0"/>
              <a:t>http://</a:t>
            </a:r>
            <a:r>
              <a:rPr lang="en-US" altLang="en-US" smtClean="0"/>
              <a:t> had been included.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85C8941-68DE-499D-8131-0D8C665FEF36}" type="slidenum">
              <a:rPr lang="en-US" altLang="en-US"/>
              <a:pPr eaLnBrk="1" hangingPunct="1"/>
              <a:t>31</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r>
              <a:rPr lang="en-US" altLang="en-US" smtClean="0"/>
              <a:t>If you delete the file name, the Web server will look for a file with a default name, which is specified by the server administrator.  </a:t>
            </a:r>
          </a:p>
          <a:p>
            <a:pPr eaLnBrk="1" hangingPunct="1"/>
            <a:endParaRPr lang="en-US" altLang="en-US" smtClean="0"/>
          </a:p>
          <a:p>
            <a:pPr eaLnBrk="1" hangingPunct="1"/>
            <a:r>
              <a:rPr lang="en-US" altLang="en-US" smtClean="0"/>
              <a:t>Traditional default names are </a:t>
            </a:r>
            <a:r>
              <a:rPr lang="en-US" altLang="en-US" i="1" smtClean="0"/>
              <a:t>index.htm, Index.html, default.htm, </a:t>
            </a:r>
            <a:r>
              <a:rPr lang="en-US" altLang="en-US" smtClean="0"/>
              <a:t>and</a:t>
            </a:r>
            <a:r>
              <a:rPr lang="en-US" altLang="en-US" i="1" smtClean="0"/>
              <a:t> default.html.</a:t>
            </a:r>
          </a:p>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02A4AB6-64BD-4A04-B3A6-6F4EAA6B38FC}" type="slidenum">
              <a:rPr lang="en-US" altLang="en-US"/>
              <a:pPr eaLnBrk="1" hangingPunct="1"/>
              <a:t>32</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r>
              <a:rPr lang="en-US" altLang="en-US" smtClean="0"/>
              <a:t>Here we  summarize the meaning of the four parts of a URL.  In addition to learning about the parts of a URL, we saw that they may be shortened using a service like Bit.ly and that some parts of the URL were optional.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baseline="0" dirty="0" smtClean="0"/>
              <a:t>This customer centric market has caused the traditional data center to move to virtual and now cloud based.  We need to now extend our security posture beyond what was once a fixed perimeter to the new dynamic perimeter.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These</a:t>
            </a:r>
            <a:r>
              <a:rPr lang="en-US" baseline="0" dirty="0" smtClean="0"/>
              <a:t> trends have created an any to any problem.  The proliferation of endpoints and the blurred lines between work and personal life have made securing our any device to any cloud very complex.</a:t>
            </a:r>
            <a:endParaRPr lang="en-US" dirty="0"/>
          </a:p>
        </p:txBody>
      </p:sp>
      <p:sp>
        <p:nvSpPr>
          <p:cNvPr id="4" name="Slide Number Placeholder 3"/>
          <p:cNvSpPr>
            <a:spLocks noGrp="1"/>
          </p:cNvSpPr>
          <p:nvPr>
            <p:ph type="sldNum" sz="quarter" idx="10"/>
          </p:nvPr>
        </p:nvSpPr>
        <p:spPr/>
        <p:txBody>
          <a:bodyPr/>
          <a:lstStyle/>
          <a:p>
            <a:fld id="{67560AD0-4E04-4194-AF39-4CB6272FEF1C}" type="slidenum">
              <a:rPr lang="en-US" smtClean="0"/>
              <a:pPr/>
              <a:t>21</a:t>
            </a:fld>
            <a:endParaRPr lang="en-US"/>
          </a:p>
        </p:txBody>
      </p:sp>
    </p:spTree>
    <p:extLst>
      <p:ext uri="{BB962C8B-B14F-4D97-AF65-F5344CB8AC3E}">
        <p14:creationId xmlns:p14="http://schemas.microsoft.com/office/powerpoint/2010/main" val="261267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633D946-FA64-413F-BC54-A42C7DCA1F2B}" type="slidenum">
              <a:rPr lang="en-US" altLang="en-US"/>
              <a:pPr eaLnBrk="1" hangingPunct="1"/>
              <a:t>22</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r>
              <a:rPr lang="en-US" altLang="en-US" smtClean="0"/>
              <a:t>To retrieve a page from a  Web site, you type its uniform resource locator or URL into the box at the top of the browser and hit enter.  The browser then retrieves the page from the server and displays it.  URL is just a fancy way to say the Web address of the page.</a:t>
            </a:r>
          </a:p>
          <a:p>
            <a:pPr eaLnBrk="1" hangingPunct="1"/>
            <a:endParaRPr lang="en-US" altLang="en-US" smtClean="0"/>
          </a:p>
          <a:p>
            <a:pPr eaLnBrk="1" hangingPunct="1"/>
            <a:r>
              <a:rPr lang="en-US" altLang="en-US" smtClean="0"/>
              <a:t>In this example, the file that is displayed is a short text document with a brief professional biography of me.  </a:t>
            </a:r>
          </a:p>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pPr eaLnBrk="1" hangingPunct="1"/>
            <a:r>
              <a:rPr lang="en-US" altLang="en-US" smtClean="0"/>
              <a:t>If you look at URLs, you see that they can be broken down into four parts.  Note that some of the parts may be omitted at times, and we will talk about that later.</a:t>
            </a:r>
          </a:p>
        </p:txBody>
      </p:sp>
      <p:sp>
        <p:nvSpPr>
          <p:cNvPr id="21508"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FF54977-D9F5-430E-ADC3-4AC8C49AF532}" type="slidenum">
              <a:rPr lang="en-US" altLang="en-US"/>
              <a:pPr eaLnBrk="1" hangingPunct="1"/>
              <a:t>23</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pPr eaLnBrk="1" hangingPunct="1"/>
            <a:r>
              <a:rPr lang="en-US" altLang="en-US" smtClean="0"/>
              <a:t>The URL prefix “http://” indicates that this is the locator for a Web document that should be retrieved and displayed.  It turns out that Web browsers can also function as clients for other services like file transfer, but that is seldom done.  For that reason, one can leave the “http://” off and most browsers will plug it in for you.</a:t>
            </a:r>
          </a:p>
        </p:txBody>
      </p:sp>
      <p:sp>
        <p:nvSpPr>
          <p:cNvPr id="22532"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403DDE9-0D8C-4FC7-9C04-61018A82FEF6}" type="slidenum">
              <a:rPr lang="en-US" altLang="en-US"/>
              <a:pPr eaLnBrk="1" hangingPunct="1"/>
              <a:t>24</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p:spPr>
        <p:txBody>
          <a:bodyPr/>
          <a:lstStyle/>
          <a:p>
            <a:pPr eaLnBrk="1" hangingPunct="1"/>
            <a:r>
              <a:rPr lang="en-US" altLang="en-US" smtClean="0"/>
              <a:t>The next part of our example URL reads “som.csudh.edu”.  That is the domain name of the server.  Domain name is another fancy geek word that means the name of the computer the server program is running on.  We will say more about domain names in another presentation.  For now, it is enough to say that the domain name identifies a unique computer on the Internet.</a:t>
            </a:r>
          </a:p>
        </p:txBody>
      </p:sp>
      <p:sp>
        <p:nvSpPr>
          <p:cNvPr id="23556"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15BFAEE-C5E3-4440-8F1B-615C7B00D071}" type="slidenum">
              <a:rPr lang="en-US" altLang="en-US"/>
              <a:pPr eaLnBrk="1" hangingPunct="1"/>
              <a:t>25</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p:spPr>
        <p:txBody>
          <a:bodyPr/>
          <a:lstStyle/>
          <a:p>
            <a:pPr eaLnBrk="1" hangingPunct="1"/>
            <a:r>
              <a:rPr lang="en-US" altLang="en-US" smtClean="0"/>
              <a:t>The next part of the URL is the directory or folder containing the page we are looking for.  Every computer has many files in storage.  We would quickly become confused in trying to locate a single file in a list of say 100,000 names.  For that reason, we organize our storage into hierarchical directories, sub-directories, sub-sub-directories and so forth.</a:t>
            </a:r>
          </a:p>
          <a:p>
            <a:pPr eaLnBrk="1" hangingPunct="1"/>
            <a:endParaRPr lang="en-US" altLang="en-US" smtClean="0"/>
          </a:p>
          <a:p>
            <a:pPr eaLnBrk="1" hangingPunct="1"/>
            <a:r>
              <a:rPr lang="en-US" altLang="en-US" smtClean="0"/>
              <a:t>Here we have three sub-directories – for staff, faculty and administrators.  Since I am a faculty member, my lpress directory is a subdirectory of the fac directory.  Each faculty member – jsmith, jdoe, and the rest have directories in the fac directory.  </a:t>
            </a:r>
          </a:p>
        </p:txBody>
      </p:sp>
      <p:sp>
        <p:nvSpPr>
          <p:cNvPr id="24580"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80131B9-5D53-4C64-A62B-E3112E7BF183}" type="slidenum">
              <a:rPr lang="en-US" altLang="en-US"/>
              <a:pPr eaLnBrk="1" hangingPunct="1"/>
              <a:t>26</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p:spPr>
        <p:txBody>
          <a:bodyPr/>
          <a:lstStyle/>
          <a:p>
            <a:pPr eaLnBrk="1" hangingPunct="1"/>
            <a:r>
              <a:rPr lang="en-US" altLang="en-US" smtClean="0"/>
              <a:t>The final part of the URL is the name of the file we wish to retrieve, in this case “shortbio.htm.”  Since shortbio.htm is in the lpress directory, the Web server will send that file back to the client, which will display it.  The user will read my short biography.</a:t>
            </a:r>
          </a:p>
        </p:txBody>
      </p:sp>
      <p:sp>
        <p:nvSpPr>
          <p:cNvPr id="25604" name="Slide Number Placeholder 3"/>
          <p:cNvSpPr>
            <a:spLocks noGrp="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484ECE3-5E77-43A7-874F-FF2FD7464159}" type="slidenum">
              <a:rPr lang="en-US" altLang="en-US"/>
              <a:pPr eaLnBrk="1" hangingPunct="1"/>
              <a:t>27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animated bar">
    <p:spTree>
      <p:nvGrpSpPr>
        <p:cNvPr id="1" name=""/>
        <p:cNvGrpSpPr/>
        <p:nvPr/>
      </p:nvGrpSpPr>
      <p:grpSpPr>
        <a:xfrm>
          <a:off x="0" y="0"/>
          <a:ext cx="0" cy="0"/>
          <a:chOff x="0" y="0"/>
          <a:chExt cx="0" cy="0"/>
        </a:xfrm>
      </p:grpSpPr>
      <p:pic>
        <p:nvPicPr>
          <p:cNvPr id="60" name="Picture 59"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4" name="Rounded Rectangle 33"/>
          <p:cNvSpPr/>
          <p:nvPr/>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61" name="Rectangle 60"/>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6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15" name="Picture 14" descr="verticalbar.png"/>
          <p:cNvPicPr>
            <a:picLocks noChangeAspect="1"/>
          </p:cNvPicPr>
          <p:nvPr/>
        </p:nvPicPr>
        <p:blipFill>
          <a:blip r:embed="rId2" cstate="print"/>
          <a:stretch>
            <a:fillRect/>
          </a:stretch>
        </p:blipFill>
        <p:spPr>
          <a:xfrm>
            <a:off x="4447858" y="777667"/>
            <a:ext cx="89319" cy="5287676"/>
          </a:xfrm>
          <a:prstGeom prst="rect">
            <a:avLst/>
          </a:prstGeom>
          <a:noFill/>
          <a:ln>
            <a:noFill/>
          </a:ln>
        </p:spPr>
      </p:pic>
      <p:sp>
        <p:nvSpPr>
          <p:cNvPr id="10"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3" name="Title 1"/>
          <p:cNvSpPr txBox="1">
            <a:spLocks/>
          </p:cNvSpPr>
          <p:nvPr/>
        </p:nvSpPr>
        <p:spPr>
          <a:xfrm>
            <a:off x="4818888" y="301752"/>
            <a:ext cx="4123944" cy="838200"/>
          </a:xfrm>
          <a:prstGeom prst="rect">
            <a:avLst/>
          </a:prstGeo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mj-cs"/>
              </a:rPr>
              <a:t>Title Right</a:t>
            </a:r>
            <a:endParaRPr kumimoji="0" lang="en-US" sz="3600" b="0" i="0" u="none" strike="noStrike" kern="1200" cap="none" spc="-100" normalizeH="0" baseline="0" noProof="0" dirty="0">
              <a:ln>
                <a:noFill/>
              </a:ln>
              <a:gradFill>
                <a:gsLst>
                  <a:gs pos="0">
                    <a:schemeClr val="tx1"/>
                  </a:gs>
                  <a:gs pos="100000">
                    <a:srgbClr val="01BBBB"/>
                  </a:gs>
                </a:gsLst>
                <a:lin ang="2400000" scaled="0"/>
              </a:gradFill>
              <a:effectLst/>
              <a:uLnTx/>
              <a:uFillTx/>
              <a:latin typeface="+mj-lt"/>
              <a:ea typeface="+mj-ea"/>
              <a:cs typeface="+mj-cs"/>
            </a:endParaRPr>
          </a:p>
        </p:txBody>
      </p:sp>
    </p:spTree>
  </p:cSld>
  <p:clrMapOvr>
    <a:masterClrMapping/>
  </p:clrMapOvr>
  <p:transition>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6" name="Picture 15" descr="verticalbar.png"/>
          <p:cNvPicPr>
            <a:picLocks noChangeAspect="1"/>
          </p:cNvPicPr>
          <p:nvPr/>
        </p:nvPicPr>
        <p:blipFill>
          <a:blip r:embed="rId2" cstate="print"/>
          <a:stretch>
            <a:fillRect/>
          </a:stretch>
        </p:blipFill>
        <p:spPr>
          <a:xfrm>
            <a:off x="3038158" y="777667"/>
            <a:ext cx="89319" cy="5287676"/>
          </a:xfrm>
          <a:prstGeom prst="rect">
            <a:avLst/>
          </a:prstGeom>
          <a:noFill/>
          <a:ln>
            <a:noFill/>
          </a:ln>
        </p:spPr>
      </p:pic>
      <p:pic>
        <p:nvPicPr>
          <p:cNvPr id="18" name="Picture 17" descr="verticalbar.png"/>
          <p:cNvPicPr>
            <a:picLocks noChangeAspect="1"/>
          </p:cNvPicPr>
          <p:nvPr/>
        </p:nvPicPr>
        <p:blipFill>
          <a:blip r:embed="rId2" cstate="print"/>
          <a:stretch>
            <a:fillRect/>
          </a:stretch>
        </p:blipFill>
        <p:spPr>
          <a:xfrm>
            <a:off x="6029008" y="777667"/>
            <a:ext cx="89319" cy="5287676"/>
          </a:xfrm>
          <a:prstGeom prst="rect">
            <a:avLst/>
          </a:prstGeom>
          <a:noFill/>
          <a:ln>
            <a:noFill/>
          </a:ln>
        </p:spPr>
      </p:pic>
      <p:sp>
        <p:nvSpPr>
          <p:cNvPr id="21" name="Text Placeholder 20"/>
          <p:cNvSpPr>
            <a:spLocks noGrp="1" noChangeAspect="1"/>
          </p:cNvSpPr>
          <p:nvPr>
            <p:ph type="body" sz="quarter" idx="17"/>
          </p:nvPr>
        </p:nvSpPr>
        <p:spPr>
          <a:xfrm>
            <a:off x="219456"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cSld>
  <p:clrMapOvr>
    <a:masterClrMapping/>
  </p:clrMapOvr>
  <p:transition>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5" name="Rectangle 4"/>
          <p:cNvSpPr/>
          <p:nvPr/>
        </p:nvSpPr>
        <p:spPr>
          <a:xfrm>
            <a:off x="0" y="6339113"/>
            <a:ext cx="9144000" cy="27189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cSld>
  <p:clrMapOvr>
    <a:masterClrMapping/>
  </p:clrMapOvr>
  <p:transition>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6000" b="0" kern="1200" spc="-2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rm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p:nvPicPr>
        <p:blipFill>
          <a:blip r:embed="rId2" cstate="print"/>
          <a:stretch>
            <a:fillRect/>
          </a:stretch>
        </p:blipFill>
        <p:spPr>
          <a:xfrm>
            <a:off x="4441927" y="777667"/>
            <a:ext cx="89319" cy="5287676"/>
          </a:xfrm>
          <a:prstGeom prst="rect">
            <a:avLst/>
          </a:prstGeom>
          <a:noFill/>
          <a:ln>
            <a:noFill/>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20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Rounded Rectangle 9"/>
          <p:cNvSpPr/>
          <p:nvPr/>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ounded Rectangle 10"/>
          <p:cNvSpPr/>
          <p:nvPr/>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a:xfrm>
            <a:off x="237744" y="484632"/>
            <a:ext cx="8755128" cy="4372131"/>
          </a:xfrm>
        </p:spPr>
        <p:txBody>
          <a:bodyPr anchor="b" anchorCtr="0"/>
          <a:lstStyle>
            <a:lvl1pPr marL="228600" indent="-228600">
              <a:buFont typeface="Arial" pitchFamily="34" charset="0"/>
              <a:buChar char="“"/>
              <a:defRPr sz="5400" spc="-200" baseline="0">
                <a:solidFill>
                  <a:schemeClr val="bg1"/>
                </a:solidFill>
                <a:latin typeface="+mj-lt"/>
              </a:defRPr>
            </a:lvl1pPr>
          </a:lstStyle>
          <a:p>
            <a:r>
              <a:rPr lang="en-US" smtClean="0"/>
              <a:t>Click to edit Master 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19"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animated bar_static">
    <p:spTree>
      <p:nvGrpSpPr>
        <p:cNvPr id="1" name=""/>
        <p:cNvGrpSpPr/>
        <p:nvPr/>
      </p:nvGrpSpPr>
      <p:grpSpPr>
        <a:xfrm>
          <a:off x="0" y="0"/>
          <a:ext cx="0" cy="0"/>
          <a:chOff x="0" y="0"/>
          <a:chExt cx="0" cy="0"/>
        </a:xfrm>
      </p:grpSpPr>
      <p:pic>
        <p:nvPicPr>
          <p:cNvPr id="58" name="Picture 57" descr="bottom bar.jpg"/>
          <p:cNvPicPr>
            <a:picLocks noChangeAspect="1"/>
          </p:cNvPicPr>
          <p:nvPr/>
        </p:nvPicPr>
        <p:blipFill>
          <a:blip r:embed="rId2" cstate="print"/>
          <a:stretch>
            <a:fillRect/>
          </a:stretch>
        </p:blipFill>
        <p:spPr>
          <a:xfrm>
            <a:off x="333375" y="6378339"/>
            <a:ext cx="8477250" cy="162912"/>
          </a:xfrm>
          <a:prstGeom prst="rect">
            <a:avLst/>
          </a:prstGeom>
        </p:spPr>
      </p:pic>
      <p:sp>
        <p:nvSpPr>
          <p:cNvPr id="47" name="Rectangle 46"/>
          <p:cNvSpPr/>
          <p:nvPr/>
        </p:nvSpPr>
        <p:spPr>
          <a:xfrm>
            <a:off x="3405352" y="5562600"/>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460939" y="5638800"/>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4771697" y="5562600"/>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ounded Rectangle 28"/>
          <p:cNvSpPr/>
          <p:nvPr/>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36" name="Rounded Rectangle 35"/>
          <p:cNvSpPr/>
          <p:nvPr/>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14992"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5"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02"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4"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48" name="Subtitle 2"/>
          <p:cNvSpPr>
            <a:spLocks noGrp="1"/>
          </p:cNvSpPr>
          <p:nvPr>
            <p:ph type="subTitle" idx="1" hasCustomPrompt="1"/>
          </p:nvPr>
        </p:nvSpPr>
        <p:spPr>
          <a:xfrm>
            <a:off x="236383" y="4464066"/>
            <a:ext cx="8112126" cy="384175"/>
          </a:xfrm>
        </p:spPr>
        <p:txBody>
          <a:bodyPr>
            <a:normAutofit/>
          </a:bodyPr>
          <a:lstStyle>
            <a:lvl1pPr marL="0" indent="0" algn="l">
              <a:buNone/>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ct val="90000"/>
              </a:lnSpc>
              <a:spcBef>
                <a:spcPct val="0"/>
              </a:spcBef>
              <a:buNone/>
              <a:defRPr lang="en-US" sz="60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110" name="Rectangle 4"/>
          <p:cNvSpPr>
            <a:spLocks noChangeArrowheads="1"/>
          </p:cNvSpPr>
          <p:nvPr/>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12" name="Rectangle 7"/>
          <p:cNvSpPr>
            <a:spLocks noChangeArrowheads="1"/>
          </p:cNvSpPr>
          <p:nvPr/>
        </p:nvSpPr>
        <p:spPr bwMode="ltGray">
          <a:xfrm>
            <a:off x="8649525"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9" name="Rectangle 68"/>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70" name="Freeform 69"/>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72" name="Freeform 71"/>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8" name="Freeform 77"/>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9" name="Freeform 78"/>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0" name="Freeform 79"/>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81" name="Freeform 80"/>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82" name="Freeform 81"/>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57" name="Rectangle 56"/>
          <p:cNvSpPr/>
          <p:nvPr/>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52"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8"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0"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2" name="Group 3"/>
          <p:cNvGrpSpPr/>
          <p:nvPr/>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Tree>
  </p:cSld>
  <p:clrMapOvr>
    <a:masterClrMapping/>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C0C0C0"/>
                </a:solidFill>
                <a:latin typeface="+mj-lt"/>
                <a:ea typeface="+mn-ea"/>
                <a:cs typeface="+mn-cs"/>
              </a:rPr>
              <a:t>Cisco Confidential</a:t>
            </a:r>
          </a:p>
        </p:txBody>
      </p:sp>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6"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soli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9" name="Rounded Rectangle 28"/>
          <p:cNvSpPr/>
          <p:nvPr/>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ounded Rectangle 30"/>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32" name="Rounded Rectangle 31"/>
          <p:cNvSpPr/>
          <p:nvPr/>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ounded Rectangle 32"/>
          <p:cNvSpPr/>
          <p:nvPr/>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ounded Rectangle 33"/>
          <p:cNvSpPr/>
          <p:nvPr/>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37"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p:nvPicPr>
        <p:blipFill>
          <a:blip r:embed="rId2" cstate="print"/>
          <a:srcRect l="1695" r="14438"/>
          <a:stretch>
            <a:fillRect/>
          </a:stretch>
        </p:blipFill>
        <p:spPr>
          <a:xfrm>
            <a:off x="0" y="0"/>
            <a:ext cx="9144000" cy="6858000"/>
          </a:xfrm>
          <a:prstGeom prst="rect">
            <a:avLst/>
          </a:prstGeom>
        </p:spPr>
      </p:pic>
      <p:sp>
        <p:nvSpPr>
          <p:cNvPr id="34" name="TextBox 33"/>
          <p:cNvSpPr txBox="1"/>
          <p:nvPr/>
        </p:nvSpPr>
        <p:spPr>
          <a:xfrm>
            <a:off x="644691" y="3060488"/>
            <a:ext cx="2437270" cy="646331"/>
          </a:xfrm>
          <a:prstGeom prst="rect">
            <a:avLst/>
          </a:prstGeom>
          <a:noFill/>
        </p:spPr>
        <p:txBody>
          <a:bodyPr wrap="none" rtlCol="0">
            <a:spAutoFit/>
          </a:bodyPr>
          <a:lstStyle/>
          <a:p>
            <a:r>
              <a:rPr lang="en-US" sz="3600" dirty="0" smtClean="0">
                <a:solidFill>
                  <a:srgbClr val="FFFFFF"/>
                </a:solidFill>
                <a:latin typeface="+mj-lt"/>
              </a:rPr>
              <a:t>Thank you.</a:t>
            </a:r>
            <a:endParaRPr lang="en-US" sz="3600" dirty="0">
              <a:solidFill>
                <a:srgbClr val="FFFFFF"/>
              </a:solidFill>
              <a:latin typeface="+mj-lt"/>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6" name="Freeform 35"/>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EA063CB-2F2D-452F-BD1D-7EEB939597DA}" type="datetimeFigureOut">
              <a:rPr lang="en-US" smtClean="0"/>
              <a:t>9/20/2015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FCC5D9-0140-408F-B5F1-7DC409492FF2}" type="slidenum">
              <a:rPr lang="en-US" smtClean="0"/>
              <a:t>‹#›</a:t>
            </a:fld>
            <a:endParaRPr lang="en-US"/>
          </a:p>
        </p:txBody>
      </p:sp>
    </p:spTree>
    <p:extLst>
      <p:ext uri="{BB962C8B-B14F-4D97-AF65-F5344CB8AC3E}">
        <p14:creationId xmlns:p14="http://schemas.microsoft.com/office/powerpoint/2010/main" val="3511332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EA063CB-2F2D-452F-BD1D-7EEB939597DA}" type="datetimeFigureOut">
              <a:rPr lang="en-US" smtClean="0"/>
              <a:t>9/20/2015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CC5D9-0140-408F-B5F1-7DC409492FF2}"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7BB8AF-C16A-4836-A92D-61834B5F0BA5}" type="datetime4">
              <a:rPr lang="en-US" smtClean="0"/>
              <a:pPr/>
              <a:t>September 20,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September 20,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September 20,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F7543A-E259-478F-9E0D-57BA40E442B7}" type="datetime4">
              <a:rPr lang="en-US" smtClean="0"/>
              <a:pPr/>
              <a:t>September 20,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September 20, 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4"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 name="Subtitle 2"/>
          <p:cNvSpPr>
            <a:spLocks noGrp="1"/>
          </p:cNvSpPr>
          <p:nvPr>
            <p:ph type="subTitle" idx="1" hasCustomPrompt="1"/>
          </p:nvPr>
        </p:nvSpPr>
        <p:spPr>
          <a:xfrm>
            <a:off x="236383" y="4464068"/>
            <a:ext cx="8112126" cy="384175"/>
          </a:xfr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58"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chemeClr val="bg2"/>
                </a:solidFill>
                <a:latin typeface="+mj-lt"/>
              </a:rPr>
              <a:t>Cisco Confidential</a:t>
            </a:r>
          </a:p>
        </p:txBody>
      </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2010 Cisco and/or its affiliates.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p:transition>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September 20,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ransition>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7EAB0C-2220-4D0E-A0DD-DB7FA0F742F4}" type="datetime4">
              <a:rPr lang="en-US" smtClean="0"/>
              <a:pPr/>
              <a:t>September 20, 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3416D63-31BF-4B94-B6C5-E20B2C63F515}" type="datetime4">
              <a:rPr lang="en-US" smtClean="0"/>
              <a:pPr/>
              <a:t>September 20, 2015</a:t>
            </a:fld>
            <a:endParaRPr lang="en-US"/>
          </a:p>
        </p:txBody>
      </p:sp>
      <p:sp>
        <p:nvSpPr>
          <p:cNvPr id="9" name="Slide Number Placeholder 8"/>
          <p:cNvSpPr>
            <a:spLocks noGrp="1"/>
          </p:cNvSpPr>
          <p:nvPr>
            <p:ph type="sldNum" sz="quarter" idx="11"/>
          </p:nvPr>
        </p:nvSpPr>
        <p:spPr/>
        <p:txBody>
          <a:bodyPr/>
          <a:lstStyle/>
          <a:p>
            <a:fld id="{2754ED01-E2A0-4C1E-8E21-014B99041579}"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September 20,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September 20,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432215"/>
            <a:ext cx="8588861" cy="838200"/>
          </a:xfrm>
        </p:spPr>
        <p:txBody>
          <a:bodyPr/>
          <a:lstStyle>
            <a:lvl1pPr algn="l" defTabSz="914296"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9982636"/>
      </p:ext>
    </p:extLst>
  </p:cSld>
  <p:clrMapOvr>
    <a:masterClrMapping/>
  </p:clrMapOvr>
  <p:transition>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animated 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39" name="Rectangle 38"/>
          <p:cNvSpPr/>
          <p:nvPr userDrawn="1"/>
        </p:nvSpPr>
        <p:spPr>
          <a:xfrm>
            <a:off x="3405352" y="5948636"/>
            <a:ext cx="599089" cy="1145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userDrawn="1"/>
        </p:nvSpPr>
        <p:spPr>
          <a:xfrm>
            <a:off x="1460939" y="5948636"/>
            <a:ext cx="472965" cy="1145627"/>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userDrawn="1"/>
        </p:nvSpPr>
        <p:spPr>
          <a:xfrm>
            <a:off x="4771697" y="5948636"/>
            <a:ext cx="472965" cy="1145627"/>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ounded Rectangle 42"/>
          <p:cNvSpPr/>
          <p:nvPr userDrawn="1"/>
        </p:nvSpPr>
        <p:spPr>
          <a:xfrm rot="10800000" flipH="1">
            <a:off x="2856506" y="831272"/>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ounded Rectangle 44"/>
          <p:cNvSpPr/>
          <p:nvPr userDrawn="1"/>
        </p:nvSpPr>
        <p:spPr>
          <a:xfrm rot="10800000" flipH="1">
            <a:off x="821966" y="471678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ounded Rectangle 45"/>
          <p:cNvSpPr/>
          <p:nvPr userDrawn="1"/>
        </p:nvSpPr>
        <p:spPr>
          <a:xfrm rot="10800000" flipH="1">
            <a:off x="13325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ounded Rectangle 46"/>
          <p:cNvSpPr/>
          <p:nvPr userDrawn="1"/>
        </p:nvSpPr>
        <p:spPr>
          <a:xfrm rot="10800000" flipH="1">
            <a:off x="5869870" y="6614159"/>
            <a:ext cx="780312" cy="3319549"/>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ounded Rectangle 47"/>
          <p:cNvSpPr/>
          <p:nvPr userDrawn="1"/>
        </p:nvSpPr>
        <p:spPr>
          <a:xfrm rot="10800000" flipH="1">
            <a:off x="6933206" y="6614160"/>
            <a:ext cx="656314" cy="150749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ounded Rectangle 48"/>
          <p:cNvSpPr/>
          <p:nvPr userDrawn="1"/>
        </p:nvSpPr>
        <p:spPr>
          <a:xfrm rot="10800000" flipH="1">
            <a:off x="2191486" y="6719450"/>
            <a:ext cx="662549" cy="6331065"/>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ounded Rectangle 49"/>
          <p:cNvSpPr/>
          <p:nvPr userDrawn="1"/>
        </p:nvSpPr>
        <p:spPr>
          <a:xfrm rot="10800000" flipH="1">
            <a:off x="2794161" y="6668595"/>
            <a:ext cx="779356" cy="5546310"/>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ounded Rectangle 50"/>
          <p:cNvSpPr/>
          <p:nvPr userDrawn="1"/>
        </p:nvSpPr>
        <p:spPr>
          <a:xfrm rot="10800000" flipH="1">
            <a:off x="4920834" y="1025236"/>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ounded Rectangle 51"/>
          <p:cNvSpPr/>
          <p:nvPr userDrawn="1"/>
        </p:nvSpPr>
        <p:spPr>
          <a:xfrm rot="10800000" flipH="1">
            <a:off x="539188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ounded Rectangle 52"/>
          <p:cNvSpPr/>
          <p:nvPr userDrawn="1"/>
        </p:nvSpPr>
        <p:spPr>
          <a:xfrm rot="10800000" flipH="1">
            <a:off x="341313" y="6708752"/>
            <a:ext cx="780312" cy="3319549"/>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ounded Rectangle 53"/>
          <p:cNvSpPr/>
          <p:nvPr userDrawn="1"/>
        </p:nvSpPr>
        <p:spPr>
          <a:xfrm rot="10800000" flipH="1">
            <a:off x="8038251" y="8318268"/>
            <a:ext cx="780312" cy="3319549"/>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ounded Rectangle 54"/>
          <p:cNvSpPr/>
          <p:nvPr userDrawn="1"/>
        </p:nvSpPr>
        <p:spPr>
          <a:xfrm rot="10800000" flipH="1">
            <a:off x="8162249" y="1731818"/>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ounded Rectangle 55"/>
          <p:cNvSpPr/>
          <p:nvPr userDrawn="1"/>
        </p:nvSpPr>
        <p:spPr>
          <a:xfrm rot="10800000" flipH="1">
            <a:off x="3770906" y="1981200"/>
            <a:ext cx="656314" cy="424307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9"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777437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45"/>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46"/>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47"/>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48"/>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4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49"/>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50"/>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51"/>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52"/>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53"/>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54"/>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55"/>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56"/>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2"/>
                                        </p:tgtEl>
                                        <p:attrNameLst>
                                          <p:attrName>style.color</p:attrName>
                                        </p:attrNameLst>
                                      </p:cBhvr>
                                      <p:to>
                                        <a:srgbClr val="60CCCC"/>
                                      </p:to>
                                    </p:animClr>
                                    <p:animClr clrSpc="rgb" dir="cw">
                                      <p:cBhvr>
                                        <p:cTn id="33" dur="6650" autoRev="1" fill="hold"/>
                                        <p:tgtEl>
                                          <p:spTgt spid="42"/>
                                        </p:tgtEl>
                                        <p:attrNameLst>
                                          <p:attrName>fillcolor</p:attrName>
                                        </p:attrNameLst>
                                      </p:cBhvr>
                                      <p:to>
                                        <a:srgbClr val="60CCCC"/>
                                      </p:to>
                                    </p:animClr>
                                    <p:set>
                                      <p:cBhvr>
                                        <p:cTn id="34" dur="6650" autoRev="1" fill="hold"/>
                                        <p:tgtEl>
                                          <p:spTgt spid="42"/>
                                        </p:tgtEl>
                                        <p:attrNameLst>
                                          <p:attrName>fill.type</p:attrName>
                                        </p:attrNameLst>
                                      </p:cBhvr>
                                      <p:to>
                                        <p:strVal val="solid"/>
                                      </p:to>
                                    </p:set>
                                    <p:set>
                                      <p:cBhvr>
                                        <p:cTn id="35" dur="6650" autoRev="1" fill="hold"/>
                                        <p:tgtEl>
                                          <p:spTgt spid="42"/>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0"/>
                                        </p:tgtEl>
                                        <p:attrNameLst>
                                          <p:attrName>style.color</p:attrName>
                                        </p:attrNameLst>
                                      </p:cBhvr>
                                      <p:to>
                                        <a:srgbClr val="60CCCC"/>
                                      </p:to>
                                    </p:animClr>
                                    <p:animClr clrSpc="rgb" dir="cw">
                                      <p:cBhvr>
                                        <p:cTn id="38" dur="5350" autoRev="1" fill="hold"/>
                                        <p:tgtEl>
                                          <p:spTgt spid="40"/>
                                        </p:tgtEl>
                                        <p:attrNameLst>
                                          <p:attrName>fillcolor</p:attrName>
                                        </p:attrNameLst>
                                      </p:cBhvr>
                                      <p:to>
                                        <a:srgbClr val="60CCCC"/>
                                      </p:to>
                                    </p:animClr>
                                    <p:set>
                                      <p:cBhvr>
                                        <p:cTn id="39" dur="5350" autoRev="1" fill="hold"/>
                                        <p:tgtEl>
                                          <p:spTgt spid="40"/>
                                        </p:tgtEl>
                                        <p:attrNameLst>
                                          <p:attrName>fill.type</p:attrName>
                                        </p:attrNameLst>
                                      </p:cBhvr>
                                      <p:to>
                                        <p:strVal val="solid"/>
                                      </p:to>
                                    </p:set>
                                    <p:set>
                                      <p:cBhvr>
                                        <p:cTn id="40" dur="5350" autoRev="1" fill="hold"/>
                                        <p:tgtEl>
                                          <p:spTgt spid="40"/>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39"/>
                                        </p:tgtEl>
                                        <p:attrNameLst>
                                          <p:attrName>style.color</p:attrName>
                                        </p:attrNameLst>
                                      </p:cBhvr>
                                      <p:to>
                                        <a:srgbClr val="60CCCC"/>
                                      </p:to>
                                    </p:animClr>
                                    <p:animClr clrSpc="rgb" dir="cw">
                                      <p:cBhvr>
                                        <p:cTn id="43" dur="6650" autoRev="1" fill="hold"/>
                                        <p:tgtEl>
                                          <p:spTgt spid="39"/>
                                        </p:tgtEl>
                                        <p:attrNameLst>
                                          <p:attrName>fillcolor</p:attrName>
                                        </p:attrNameLst>
                                      </p:cBhvr>
                                      <p:to>
                                        <a:srgbClr val="60CCCC"/>
                                      </p:to>
                                    </p:animClr>
                                    <p:set>
                                      <p:cBhvr>
                                        <p:cTn id="44" dur="6650" autoRev="1" fill="hold"/>
                                        <p:tgtEl>
                                          <p:spTgt spid="39"/>
                                        </p:tgtEl>
                                        <p:attrNameLst>
                                          <p:attrName>fill.type</p:attrName>
                                        </p:attrNameLst>
                                      </p:cBhvr>
                                      <p:to>
                                        <p:strVal val="solid"/>
                                      </p:to>
                                    </p:set>
                                    <p:set>
                                      <p:cBhvr>
                                        <p:cTn id="45" dur="6650" autoRev="1"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spTree>
      <p:nvGrpSpPr>
        <p:cNvPr id="1" name=""/>
        <p:cNvGrpSpPr/>
        <p:nvPr/>
      </p:nvGrpSpPr>
      <p:grpSpPr>
        <a:xfrm>
          <a:off x="0" y="0"/>
          <a:ext cx="0" cy="0"/>
          <a:chOff x="0" y="0"/>
          <a:chExt cx="0" cy="0"/>
        </a:xfrm>
      </p:grpSpPr>
      <p:pic>
        <p:nvPicPr>
          <p:cNvPr id="38" name="Picture 37"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57" name="Rectangle 56"/>
          <p:cNvSpPr/>
          <p:nvPr userDrawn="1"/>
        </p:nvSpPr>
        <p:spPr>
          <a:xfrm>
            <a:off x="0" y="0"/>
            <a:ext cx="9129008" cy="6378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 name="Group 67"/>
          <p:cNvGrpSpPr/>
          <p:nvPr userDrawn="1"/>
        </p:nvGrpSpPr>
        <p:grpSpPr>
          <a:xfrm>
            <a:off x="341314" y="311151"/>
            <a:ext cx="829170" cy="438358"/>
            <a:chOff x="609600" y="528537"/>
            <a:chExt cx="1444734" cy="763789"/>
          </a:xfrm>
          <a:gradFill flip="none" rotWithShape="1">
            <a:gsLst>
              <a:gs pos="11000">
                <a:schemeClr val="accent2"/>
              </a:gs>
              <a:gs pos="100000">
                <a:schemeClr val="accent5"/>
              </a:gs>
            </a:gsLst>
            <a:lin ang="2700000" scaled="1"/>
            <a:tileRect/>
          </a:gradFill>
        </p:grpSpPr>
        <p:sp>
          <p:nvSpPr>
            <p:cNvPr id="60" name="Rectangle 5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solidFill>
                  <a:srgbClr val="0096D6"/>
                </a:solidFill>
              </a:endParaRPr>
            </a:p>
          </p:txBody>
        </p:sp>
        <p:sp>
          <p:nvSpPr>
            <p:cNvPr id="61" name="Freeform 6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2" name="Freeform 6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solidFill>
                  <a:srgbClr val="0096D6"/>
                </a:solidFill>
              </a:endParaRPr>
            </a:p>
          </p:txBody>
        </p:sp>
        <p:sp>
          <p:nvSpPr>
            <p:cNvPr id="63" name="Freeform 6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solidFill>
                  <a:srgbClr val="0096D6"/>
                </a:solidFill>
              </a:endParaRPr>
            </a:p>
          </p:txBody>
        </p:sp>
        <p:sp>
          <p:nvSpPr>
            <p:cNvPr id="78" name="Freeform 7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solidFill>
                  <a:srgbClr val="0096D6"/>
                </a:solidFill>
              </a:endParaRPr>
            </a:p>
          </p:txBody>
        </p:sp>
        <p:sp>
          <p:nvSpPr>
            <p:cNvPr id="79" name="Freeform 7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sp>
          <p:nvSpPr>
            <p:cNvPr id="80" name="Freeform 7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1" name="Freeform 8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2" name="Freeform 8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3" name="Freeform 8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solidFill>
                  <a:srgbClr val="0096D6"/>
                </a:solidFill>
              </a:endParaRPr>
            </a:p>
          </p:txBody>
        </p:sp>
        <p:sp>
          <p:nvSpPr>
            <p:cNvPr id="84" name="Freeform 8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5" name="Freeform 8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solidFill>
                  <a:srgbClr val="0096D6"/>
                </a:solidFill>
              </a:endParaRPr>
            </a:p>
          </p:txBody>
        </p:sp>
        <p:sp>
          <p:nvSpPr>
            <p:cNvPr id="86" name="Freeform 8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solidFill>
                  <a:srgbClr val="0096D6"/>
                </a:solidFill>
              </a:endParaRPr>
            </a:p>
          </p:txBody>
        </p:sp>
        <p:sp>
          <p:nvSpPr>
            <p:cNvPr id="87" name="Freeform 8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solidFill>
                  <a:srgbClr val="0096D6"/>
                </a:solidFill>
              </a:endParaRPr>
            </a:p>
          </p:txBody>
        </p:sp>
      </p:grpSp>
      <p:sp>
        <p:nvSpPr>
          <p:cNvPr id="88" name="Rectangle 87"/>
          <p:cNvSpPr/>
          <p:nvPr userDrawn="1"/>
        </p:nvSpPr>
        <p:spPr>
          <a:xfrm>
            <a:off x="1" y="6541294"/>
            <a:ext cx="9129008" cy="31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9" name="Rectangle 4"/>
          <p:cNvSpPr>
            <a:spLocks noChangeArrowheads="1"/>
          </p:cNvSpPr>
          <p:nvPr userDrawn="1"/>
        </p:nvSpPr>
        <p:spPr bwMode="ltGray">
          <a:xfrm>
            <a:off x="251373" y="6586246"/>
            <a:ext cx="1954803" cy="175257"/>
          </a:xfrm>
          <a:prstGeom prst="rect">
            <a:avLst/>
          </a:prstGeom>
          <a:noFill/>
          <a:ln w="9525">
            <a:noFill/>
            <a:miter lim="800000"/>
            <a:headEnd/>
            <a:tailEnd/>
          </a:ln>
          <a:effectLst/>
        </p:spPr>
        <p:txBody>
          <a:bodyPr wrap="none" lIns="82124" tIns="41061" rIns="82124" bIns="41061" anchor="b" anchorCtr="1">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90"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rgbClr val="6DB344"/>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rgbClr val="6DB344"/>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473755982"/>
      </p:ext>
    </p:extLst>
  </p:cSld>
  <p:clrMapOvr>
    <a:masterClrMapping/>
  </p:clrMapOvr>
  <p:transition>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spTree>
      <p:nvGrpSpPr>
        <p:cNvPr id="1" name=""/>
        <p:cNvGrpSpPr/>
        <p:nvPr/>
      </p:nvGrpSpPr>
      <p:grpSpPr>
        <a:xfrm>
          <a:off x="0" y="0"/>
          <a:ext cx="0" cy="0"/>
          <a:chOff x="0" y="0"/>
          <a:chExt cx="0" cy="0"/>
        </a:xfrm>
      </p:grpSpPr>
      <p:pic>
        <p:nvPicPr>
          <p:cNvPr id="58"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59" name="Rounded Rectangle 58"/>
          <p:cNvSpPr/>
          <p:nvPr userDrawn="1"/>
        </p:nvSpPr>
        <p:spPr>
          <a:xfrm>
            <a:off x="1823499" y="-3570592"/>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4" name="Rounded Rectangle 63"/>
          <p:cNvSpPr/>
          <p:nvPr userDrawn="1"/>
        </p:nvSpPr>
        <p:spPr>
          <a:xfrm>
            <a:off x="0" y="-637720"/>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5" name="Rounded Rectangle 6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6" name="Rounded Rectangle 65"/>
          <p:cNvSpPr/>
          <p:nvPr userDrawn="1"/>
        </p:nvSpPr>
        <p:spPr>
          <a:xfrm>
            <a:off x="6585483" y="-291327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7" name="Rounded Rectangle 66"/>
          <p:cNvSpPr/>
          <p:nvPr userDrawn="1"/>
        </p:nvSpPr>
        <p:spPr>
          <a:xfrm>
            <a:off x="8105451" y="569919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8" name="Rounded Rectangle 67"/>
          <p:cNvSpPr/>
          <p:nvPr userDrawn="1"/>
        </p:nvSpPr>
        <p:spPr>
          <a:xfrm rot="10800000">
            <a:off x="3036073" y="1516172"/>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72"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0997820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67"/>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66"/>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68"/>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65"/>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64"/>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5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66" grpId="0" animBg="1"/>
      <p:bldP spid="67" grpId="0" animBg="1"/>
      <p:bldP spid="68"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Slide Gradient">
    <p:spTree>
      <p:nvGrpSpPr>
        <p:cNvPr id="1" name=""/>
        <p:cNvGrpSpPr/>
        <p:nvPr/>
      </p:nvGrpSpPr>
      <p:grpSpPr>
        <a:xfrm>
          <a:off x="0" y="0"/>
          <a:ext cx="0" cy="0"/>
          <a:chOff x="0" y="0"/>
          <a:chExt cx="0" cy="0"/>
        </a:xfrm>
      </p:grpSpPr>
      <p:grpSp>
        <p:nvGrpSpPr>
          <p:cNvPr id="31" name="Group 30"/>
          <p:cNvGrpSpPr/>
          <p:nvPr userDrawn="1"/>
        </p:nvGrpSpPr>
        <p:grpSpPr>
          <a:xfrm>
            <a:off x="-12700" y="-2056029"/>
            <a:ext cx="9847891" cy="19379146"/>
            <a:chOff x="-12700" y="-2056029"/>
            <a:chExt cx="9847891" cy="19379146"/>
          </a:xfrm>
        </p:grpSpPr>
        <p:pic>
          <p:nvPicPr>
            <p:cNvPr id="32"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3" name="Rounded Rectangle 32"/>
            <p:cNvSpPr/>
            <p:nvPr userDrawn="1"/>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Rounded Rectangle 33"/>
            <p:cNvSpPr/>
            <p:nvPr userDrawn="1"/>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5" name="Rounded Rectangle 34"/>
            <p:cNvSpPr/>
            <p:nvPr userDrawn="1"/>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Rounded Rectangle 35"/>
            <p:cNvSpPr/>
            <p:nvPr userDrawn="1"/>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Rounded Rectangle 36"/>
            <p:cNvSpPr/>
            <p:nvPr userDrawn="1"/>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8" name="Rounded Rectangle 37"/>
            <p:cNvSpPr/>
            <p:nvPr userDrawn="1"/>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69"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FFFFFF"/>
                </a:solidFill>
              </a:rPr>
              <a:t>Cisco Confidential</a:t>
            </a:r>
          </a:p>
        </p:txBody>
      </p:sp>
      <p:sp>
        <p:nvSpPr>
          <p:cNvPr id="7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7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lang="en-US" sz="5400" b="0" kern="1200" spc="-200" baseline="0" dirty="0">
                <a:solidFill>
                  <a:schemeClr val="bg1"/>
                </a:solidFill>
                <a:latin typeface="+mj-lt"/>
                <a:ea typeface="+mj-ea"/>
                <a:cs typeface="+mj-cs"/>
              </a:defRPr>
            </a:lvl1pPr>
          </a:lstStyle>
          <a:p>
            <a:r>
              <a:rPr lang="en-US" dirty="0" smtClean="0"/>
              <a:t>Presentation Title Goes Here</a:t>
            </a:r>
            <a:endParaRPr lang="en-US" dirty="0"/>
          </a:p>
        </p:txBody>
      </p:sp>
      <p:sp>
        <p:nvSpPr>
          <p:cNvPr id="3" name="Subtitle 2"/>
          <p:cNvSpPr>
            <a:spLocks noGrp="1"/>
          </p:cNvSpPr>
          <p:nvPr>
            <p:ph type="subTitle" idx="1" hasCustomPrompt="1"/>
          </p:nvPr>
        </p:nvSpPr>
        <p:spPr>
          <a:xfrm>
            <a:off x="236383" y="4464068"/>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a:t>
            </a:r>
            <a:endParaRPr lang="en-US" dirty="0"/>
          </a:p>
        </p:txBody>
      </p:sp>
      <p:sp>
        <p:nvSpPr>
          <p:cNvPr id="41" name="Text Placeholder 40"/>
          <p:cNvSpPr>
            <a:spLocks noGrp="1"/>
          </p:cNvSpPr>
          <p:nvPr>
            <p:ph type="body" sz="quarter" idx="10" hasCustomPrompt="1"/>
          </p:nvPr>
        </p:nvSpPr>
        <p:spPr>
          <a:xfrm>
            <a:off x="236383" y="4768852"/>
            <a:ext cx="8097838" cy="384175"/>
          </a:xfrm>
        </p:spPr>
        <p:txBody>
          <a:bodyPr/>
          <a:lstStyle>
            <a:lvl1pPr marL="0" indent="0">
              <a:buFontTx/>
              <a:buNone/>
              <a:defRPr lang="en-US" sz="1800" b="0" kern="1200" dirty="0">
                <a:solidFill>
                  <a:schemeClr val="bg1"/>
                </a:solidFill>
                <a:latin typeface="+mj-lt"/>
                <a:ea typeface="+mn-ea"/>
                <a:cs typeface="+mn-cs"/>
              </a:defRPr>
            </a:lvl1pPr>
            <a:lvl2pPr marL="0" indent="0">
              <a:buFontTx/>
              <a:buNone/>
              <a:defRPr lang="en-US" sz="2000" kern="1200" dirty="0" smtClean="0">
                <a:solidFill>
                  <a:schemeClr val="bg1"/>
                </a:solidFill>
                <a:latin typeface="+mj-lt"/>
                <a:ea typeface="+mn-ea"/>
                <a:cs typeface="+mn-cs"/>
              </a:defRPr>
            </a:lvl2pPr>
            <a:lvl3pPr marL="0" indent="0">
              <a:buFontTx/>
              <a:buNone/>
              <a:defRPr lang="en-US" sz="2000" kern="1200" dirty="0" smtClean="0">
                <a:solidFill>
                  <a:schemeClr val="bg1"/>
                </a:solidFill>
                <a:latin typeface="+mj-lt"/>
                <a:ea typeface="+mn-ea"/>
                <a:cs typeface="+mn-cs"/>
              </a:defRPr>
            </a:lvl3pPr>
            <a:lvl4pPr marL="0" indent="0">
              <a:buFontTx/>
              <a:buNone/>
              <a:defRPr lang="en-US" sz="2000" kern="1200" dirty="0" smtClean="0">
                <a:solidFill>
                  <a:schemeClr val="bg1"/>
                </a:solidFill>
                <a:latin typeface="+mj-lt"/>
                <a:ea typeface="+mn-ea"/>
                <a:cs typeface="+mn-cs"/>
              </a:defRPr>
            </a:lvl4pPr>
            <a:lvl5pPr marL="0" indent="0">
              <a:buFontTx/>
              <a:buNone/>
              <a:defRPr lang="en-US" sz="2000" kern="1200" dirty="0" smtClean="0">
                <a:solidFill>
                  <a:schemeClr val="bg1"/>
                </a:solidFill>
                <a:latin typeface="+mj-lt"/>
                <a:ea typeface="+mn-ea"/>
                <a:cs typeface="+mn-cs"/>
              </a:defRPr>
            </a:lvl5pPr>
          </a:lstStyle>
          <a:p>
            <a:pPr lvl="0"/>
            <a:r>
              <a:rPr lang="en-US" dirty="0" smtClean="0"/>
              <a:t>Presenter Title</a:t>
            </a:r>
            <a:endParaRPr lang="en-US" dirty="0"/>
          </a:p>
        </p:txBody>
      </p:sp>
      <p:sp>
        <p:nvSpPr>
          <p:cNvPr id="44" name="Text Placeholder 43"/>
          <p:cNvSpPr>
            <a:spLocks noGrp="1"/>
          </p:cNvSpPr>
          <p:nvPr>
            <p:ph type="body" sz="quarter" idx="11" hasCustomPrompt="1"/>
          </p:nvPr>
        </p:nvSpPr>
        <p:spPr>
          <a:xfrm>
            <a:off x="236538" y="5232770"/>
            <a:ext cx="8112125" cy="384175"/>
          </a:xfrm>
        </p:spPr>
        <p:txBody>
          <a:bodyPr/>
          <a:lstStyle>
            <a:lvl1pPr marL="0" indent="0">
              <a:buFontTx/>
              <a:buNone/>
              <a:defRPr lang="en-US" sz="1400" b="0" kern="1200" dirty="0">
                <a:solidFill>
                  <a:schemeClr val="bg1"/>
                </a:solidFill>
                <a:latin typeface="+mj-lt"/>
                <a:ea typeface="+mn-ea"/>
                <a:cs typeface="+mn-cs"/>
              </a:defRPr>
            </a:lvl1pPr>
            <a:lvl2pPr>
              <a:defRPr lang="en-US" sz="2000" kern="1200" dirty="0" smtClean="0">
                <a:solidFill>
                  <a:schemeClr val="bg1"/>
                </a:solidFill>
                <a:latin typeface="+mj-lt"/>
                <a:ea typeface="+mn-ea"/>
                <a:cs typeface="+mn-cs"/>
              </a:defRPr>
            </a:lvl2pPr>
            <a:lvl3pPr>
              <a:defRPr lang="en-US" sz="2000" kern="1200" dirty="0" smtClean="0">
                <a:solidFill>
                  <a:schemeClr val="bg1"/>
                </a:solidFill>
                <a:latin typeface="+mj-lt"/>
                <a:ea typeface="+mn-ea"/>
                <a:cs typeface="+mn-cs"/>
              </a:defRPr>
            </a:lvl3pPr>
            <a:lvl4pPr>
              <a:defRPr lang="en-US" sz="2000" kern="1200" dirty="0" smtClean="0">
                <a:solidFill>
                  <a:schemeClr val="bg1"/>
                </a:solidFill>
                <a:latin typeface="+mj-lt"/>
                <a:ea typeface="+mn-ea"/>
                <a:cs typeface="+mn-cs"/>
              </a:defRPr>
            </a:lvl4pPr>
            <a:lvl5pPr>
              <a:defRPr lang="en-US" sz="2000" kern="1200" dirty="0" smtClean="0">
                <a:solidFill>
                  <a:schemeClr val="bg1"/>
                </a:solidFill>
                <a:latin typeface="+mj-lt"/>
                <a:ea typeface="+mn-ea"/>
                <a:cs typeface="+mn-cs"/>
              </a:defRPr>
            </a:lvl5pPr>
          </a:lstStyle>
          <a:p>
            <a:pPr lvl="0"/>
            <a:r>
              <a:rPr lang="en-US" dirty="0" smtClean="0"/>
              <a:t>Date</a:t>
            </a:r>
            <a:endParaRPr lang="en-US" dirty="0"/>
          </a:p>
        </p:txBody>
      </p:sp>
      <p:grpSp>
        <p:nvGrpSpPr>
          <p:cNvPr id="4" name="Group 38"/>
          <p:cNvGrpSpPr/>
          <p:nvPr userDrawn="1"/>
        </p:nvGrpSpPr>
        <p:grpSpPr>
          <a:xfrm>
            <a:off x="341314" y="311151"/>
            <a:ext cx="829170" cy="438358"/>
            <a:chOff x="609600" y="528537"/>
            <a:chExt cx="1444734" cy="763789"/>
          </a:xfrm>
          <a:solidFill>
            <a:schemeClr val="bg1"/>
          </a:solidFill>
        </p:grpSpPr>
        <p:sp>
          <p:nvSpPr>
            <p:cNvPr id="73" name="Rectangle 72"/>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74" name="Freeform 73"/>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5" name="Freeform 74"/>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6" name="Freeform 75"/>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77" name="Freeform 76"/>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92" name="Freeform 91"/>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93" name="Freeform 92"/>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4" name="Freeform 93"/>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5" name="Freeform 94"/>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6" name="Freeform 95"/>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97" name="Freeform 96"/>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98" name="Freeform 97"/>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99" name="Freeform 98"/>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00" name="Freeform 99"/>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Tree>
    <p:extLst>
      <p:ext uri="{BB962C8B-B14F-4D97-AF65-F5344CB8AC3E}">
        <p14:creationId xmlns:p14="http://schemas.microsoft.com/office/powerpoint/2010/main" val="2914734739"/>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 cstate="print"/>
          <a:stretch>
            <a:fillRect/>
          </a:stretch>
        </p:blipFill>
        <p:spPr>
          <a:xfrm>
            <a:off x="333375" y="6378339"/>
            <a:ext cx="8477250" cy="162912"/>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8"/>
            <a:ext cx="8694295" cy="3357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399143"/>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0140070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94444E-6 4.81481E-6 L -1.94444E-6 -0.48102 " pathEditMode="relative" rAng="0" ptsTypes="AA">
                                      <p:cBhvr>
                                        <p:cTn id="6" dur="1600" fill="hold"/>
                                        <p:tgtEl>
                                          <p:spTgt spid="26"/>
                                        </p:tgtEl>
                                        <p:attrNameLst>
                                          <p:attrName>ppt_x</p:attrName>
                                          <p:attrName>ppt_y</p:attrName>
                                        </p:attrNameLst>
                                      </p:cBhvr>
                                      <p:rCtr x="0" y="-241"/>
                                    </p:animMotion>
                                  </p:childTnLst>
                                </p:cTn>
                              </p:par>
                              <p:par>
                                <p:cTn id="7" presetID="10" presetClass="entr" presetSubtype="0" fill="hold" grpId="0" nodeType="withEffect">
                                  <p:stCondLst>
                                    <p:cond delay="11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Segue">
    <p:spTree>
      <p:nvGrpSpPr>
        <p:cNvPr id="1" name=""/>
        <p:cNvGrpSpPr/>
        <p:nvPr/>
      </p:nvGrpSpPr>
      <p:grpSpPr>
        <a:xfrm>
          <a:off x="0" y="0"/>
          <a:ext cx="0" cy="0"/>
          <a:chOff x="0" y="0"/>
          <a:chExt cx="0" cy="0"/>
        </a:xfrm>
      </p:grpSpPr>
      <p:pic>
        <p:nvPicPr>
          <p:cNvPr id="1026" name="Picture 2" descr="C:\Documents and Settings\contractor\Desktop\Pattern_Half_Page.png"/>
          <p:cNvPicPr>
            <a:picLocks noChangeAspect="1" noChangeArrowheads="1"/>
          </p:cNvPicPr>
          <p:nvPr/>
        </p:nvPicPr>
        <p:blipFill>
          <a:blip r:embed="rId2" cstate="print"/>
          <a:srcRect/>
          <a:stretch>
            <a:fillRect/>
          </a:stretch>
        </p:blipFill>
        <p:spPr bwMode="auto">
          <a:xfrm>
            <a:off x="333375" y="3102726"/>
            <a:ext cx="8477250" cy="3438525"/>
          </a:xfrm>
          <a:prstGeom prst="rect">
            <a:avLst/>
          </a:prstGeom>
          <a:noFill/>
        </p:spPr>
      </p:pic>
      <p:sp>
        <p:nvSpPr>
          <p:cNvPr id="26" name="Rectangle 25"/>
          <p:cNvSpPr/>
          <p:nvPr userDrawn="1"/>
        </p:nvSpPr>
        <p:spPr>
          <a:xfrm>
            <a:off x="217357" y="3020519"/>
            <a:ext cx="8694295" cy="17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21393" y="1967967"/>
            <a:ext cx="8112125" cy="2407042"/>
          </a:xfrm>
        </p:spPr>
        <p:txBody>
          <a:bodyPr/>
          <a:lstStyle>
            <a:lvl1pPr algn="l" defTabSz="914400" rtl="0" eaLnBrk="1" latinLnBrk="0" hangingPunct="1">
              <a:lnSpc>
                <a:spcPct val="85000"/>
              </a:lnSpc>
              <a:spcBef>
                <a:spcPct val="0"/>
              </a:spcBef>
              <a:buNone/>
              <a:defRPr lang="en-US" sz="5400" b="0" kern="1200" spc="-15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smtClean="0"/>
              <a:t>Presentation Title Goes Here</a:t>
            </a:r>
            <a:endParaRPr lang="en-US" dirty="0"/>
          </a:p>
        </p:txBody>
      </p:sp>
      <p:sp>
        <p:nvSpPr>
          <p:cNvPr id="47"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userDrawn="1"/>
        </p:nvPicPr>
        <p:blipFill>
          <a:blip r:embed="rId3"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2780446970"/>
      </p:ext>
    </p:extLst>
  </p:cSld>
  <p:clrMapOvr>
    <a:masterClrMapping/>
  </p:clrMapOvr>
  <p:transition>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9946992"/>
      </p:ext>
    </p:extLst>
  </p:cSld>
  <p:clrMapOvr>
    <a:masterClrMapping/>
  </p:clrMapOvr>
  <p:transition>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585321"/>
      </p:ext>
    </p:extLst>
  </p:cSld>
  <p:clrMapOvr>
    <a:masterClrMapping/>
  </p:clrMapOvr>
  <p:transition>
    <p:wipe dir="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no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4"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3"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pic>
        <p:nvPicPr>
          <p:cNvPr id="9" name="Picture 8"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466952932"/>
      </p:ext>
    </p:extLst>
  </p:cSld>
  <p:clrMapOvr>
    <a:masterClrMapping/>
  </p:clrMapOvr>
  <p:transition>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518877702"/>
      </p:ext>
    </p:extLst>
  </p:cSld>
  <p:clrMapOvr>
    <a:masterClrMapping/>
  </p:clrMapOvr>
  <p:transition>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95275"/>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r>
              <a:rPr lang="en-US" dirty="0" smtClean="0"/>
              <a:t>Two Column</a:t>
            </a:r>
            <a:br>
              <a:rPr lang="en-US" dirty="0" smtClean="0"/>
            </a:br>
            <a:r>
              <a:rPr lang="en-US" dirty="0" smtClean="0"/>
              <a:t>Title Left</a:t>
            </a:r>
            <a:endParaRPr lang="en-US" dirty="0"/>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635000" indent="-228600">
              <a:buClr>
                <a:schemeClr val="accent5"/>
              </a:buClr>
              <a:buFont typeface="Arial" pitchFamily="34" charset="0"/>
              <a:buChar char="•"/>
              <a:tabLst/>
              <a:defRPr>
                <a:solidFill>
                  <a:schemeClr val="tx2"/>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a:t>
            </a:r>
            <a:br>
              <a:rPr lang="en-US" dirty="0" smtClean="0"/>
            </a:br>
            <a:r>
              <a:rPr lang="en-US" dirty="0" smtClean="0"/>
              <a:t>do not italicize; use yellow on the </a:t>
            </a:r>
            <a:br>
              <a:rPr lang="en-US" dirty="0" smtClean="0"/>
            </a:br>
            <a:r>
              <a:rPr lang="en-US" dirty="0" smtClean="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accent1"/>
                </a:solidFill>
                <a:latin typeface="+mj-lt"/>
              </a:defRPr>
            </a:lvl1pPr>
            <a:lvl2pPr marL="635000" indent="-228600">
              <a:buClr>
                <a:schemeClr val="accent1">
                  <a:lumMod val="40000"/>
                  <a:lumOff val="60000"/>
                </a:schemeClr>
              </a:buClr>
              <a:buFont typeface="Arial" pitchFamily="34" charset="0"/>
              <a:buChar char="•"/>
              <a:defRPr>
                <a:solidFill>
                  <a:schemeClr val="accent1"/>
                </a:solidFill>
                <a:latin typeface="+mj-lt"/>
              </a:defRPr>
            </a:lvl2pPr>
          </a:lstStyle>
          <a:p>
            <a:pPr lvl="0"/>
            <a:r>
              <a:rPr lang="en-US" dirty="0" smtClean="0"/>
              <a:t>Body copy uses sentence capital letters only, size 20, left aligned</a:t>
            </a:r>
          </a:p>
          <a:p>
            <a:pPr lvl="1"/>
            <a:r>
              <a:rPr lang="en-US" dirty="0" smtClean="0"/>
              <a:t>Sub-bullets are size 18 </a:t>
            </a:r>
            <a:br>
              <a:rPr lang="en-US" dirty="0" smtClean="0"/>
            </a:br>
            <a:r>
              <a:rPr lang="en-US" dirty="0" smtClean="0"/>
              <a:t>and indented</a:t>
            </a:r>
          </a:p>
          <a:p>
            <a:pPr lvl="1"/>
            <a:r>
              <a:rPr lang="en-US" dirty="0" smtClean="0"/>
              <a:t>Hyperlink: www.cisco.com </a:t>
            </a:r>
          </a:p>
          <a:p>
            <a:pPr lvl="0"/>
            <a:r>
              <a:rPr lang="en-US" dirty="0" smtClean="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10" name="Rectangle 4"/>
          <p:cNvSpPr>
            <a:spLocks noChangeArrowheads="1"/>
          </p:cNvSpPr>
          <p:nvPr userDrawn="1"/>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6" name="Text Placeholder 15"/>
          <p:cNvSpPr>
            <a:spLocks noGrp="1"/>
          </p:cNvSpPr>
          <p:nvPr>
            <p:ph type="body" sz="quarter" idx="13" hasCustomPrompt="1"/>
          </p:nvPr>
        </p:nvSpPr>
        <p:spPr>
          <a:xfrm>
            <a:off x="4830903" y="295275"/>
            <a:ext cx="4132262" cy="838200"/>
          </a:xfrm>
        </p:spPr>
        <p:txBody>
          <a:bodyPr lIns="82296" rIns="82296"/>
          <a:lstStyle>
            <a:lvl1pPr marL="0" indent="0" algn="l" defTabSz="914400" rtl="0" eaLnBrk="1" latinLnBrk="0" hangingPunct="1">
              <a:lnSpc>
                <a:spcPct val="80000"/>
              </a:lnSpc>
              <a:spcBef>
                <a:spcPct val="0"/>
              </a:spcBef>
              <a:buFontTx/>
              <a:buNone/>
              <a:defRPr lang="en-US" sz="3600" b="0" kern="1200" spc="-100" baseline="0" dirty="0" smtClean="0">
                <a:gradFill>
                  <a:gsLst>
                    <a:gs pos="0">
                      <a:schemeClr val="tx1"/>
                    </a:gs>
                    <a:gs pos="100000">
                      <a:srgbClr val="01BBBB"/>
                    </a:gs>
                  </a:gsLst>
                  <a:lin ang="2400000" scaled="0"/>
                </a:gradFill>
                <a:latin typeface="+mj-lt"/>
                <a:ea typeface="+mj-ea"/>
                <a:cs typeface="+mj-cs"/>
              </a:defRPr>
            </a:lvl1pPr>
          </a:lstStyle>
          <a:p>
            <a:pPr lvl="0"/>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Two Column</a:t>
            </a:r>
            <a:b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br>
            <a:r>
              <a:rPr kumimoji="0" lang="en-US" sz="3600" b="0" i="0" u="none" strike="noStrike" kern="1200" cap="none" spc="-100" normalizeH="0" baseline="0" noProof="0" dirty="0" smtClean="0">
                <a:ln>
                  <a:noFill/>
                </a:ln>
                <a:gradFill>
                  <a:gsLst>
                    <a:gs pos="0">
                      <a:srgbClr val="0096D6"/>
                    </a:gs>
                    <a:gs pos="44000">
                      <a:srgbClr val="01BBBB"/>
                    </a:gs>
                    <a:gs pos="100000">
                      <a:srgbClr val="008041"/>
                    </a:gs>
                  </a:gsLst>
                  <a:lin ang="4800000" scaled="0"/>
                </a:gradFill>
                <a:effectLst/>
                <a:uLnTx/>
                <a:uFillTx/>
                <a:latin typeface="+mj-lt"/>
                <a:ea typeface="+mj-ea"/>
                <a:cs typeface="+mj-cs"/>
              </a:rPr>
              <a:t>Title Right</a:t>
            </a:r>
            <a:endParaRPr lang="en-US" dirty="0"/>
          </a:p>
        </p:txBody>
      </p:sp>
      <p:pic>
        <p:nvPicPr>
          <p:cNvPr id="13" name="Picture 12"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661169102"/>
      </p:ext>
    </p:extLst>
  </p:cSld>
  <p:clrMapOvr>
    <a:masterClrMapping/>
  </p:clrMapOvr>
  <p:transition>
    <p:wipe dir="r"/>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600200"/>
            <a:ext cx="2622550" cy="4391025"/>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12"/>
          <p:cNvSpPr>
            <a:spLocks noGrp="1"/>
          </p:cNvSpPr>
          <p:nvPr>
            <p:ph type="body" sz="quarter" idx="15"/>
          </p:nvPr>
        </p:nvSpPr>
        <p:spPr>
          <a:xfrm>
            <a:off x="3292474" y="1600200"/>
            <a:ext cx="2593975" cy="4362450"/>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2"/>
          <p:cNvSpPr>
            <a:spLocks noGrp="1"/>
          </p:cNvSpPr>
          <p:nvPr>
            <p:ph type="body" sz="quarter" idx="16"/>
          </p:nvPr>
        </p:nvSpPr>
        <p:spPr>
          <a:xfrm>
            <a:off x="6300788" y="1600200"/>
            <a:ext cx="2633662" cy="4333875"/>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noChangeAspect="1"/>
          </p:cNvSpPr>
          <p:nvPr>
            <p:ph type="body" sz="quarter" idx="17"/>
          </p:nvPr>
        </p:nvSpPr>
        <p:spPr>
          <a:xfrm>
            <a:off x="219456"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2" name="Text Placeholder 20"/>
          <p:cNvSpPr>
            <a:spLocks noGrp="1"/>
          </p:cNvSpPr>
          <p:nvPr>
            <p:ph type="body" sz="quarter" idx="18"/>
          </p:nvPr>
        </p:nvSpPr>
        <p:spPr>
          <a:xfrm>
            <a:off x="3255264"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
        <p:nvSpPr>
          <p:cNvPr id="24" name="Text Placeholder 20"/>
          <p:cNvSpPr>
            <a:spLocks noGrp="1" noChangeAspect="1"/>
          </p:cNvSpPr>
          <p:nvPr>
            <p:ph type="body" sz="quarter" idx="19"/>
          </p:nvPr>
        </p:nvSpPr>
        <p:spPr>
          <a:xfrm>
            <a:off x="6273302" y="100584"/>
            <a:ext cx="2670048" cy="1152144"/>
          </a:xfrm>
        </p:spPr>
        <p:txBody>
          <a:bodyPr anchor="b" anchorCtr="0">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100"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mtClean="0"/>
              <a:t>Click to edit Master text styles</a:t>
            </a:r>
          </a:p>
        </p:txBody>
      </p:sp>
    </p:spTree>
    <p:extLst>
      <p:ext uri="{BB962C8B-B14F-4D97-AF65-F5344CB8AC3E}">
        <p14:creationId xmlns:p14="http://schemas.microsoft.com/office/powerpoint/2010/main" val="1838873120"/>
      </p:ext>
    </p:extLst>
  </p:cSld>
  <p:clrMapOvr>
    <a:masterClrMapping/>
  </p:clrMapOvr>
  <p:transition>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smtClean="0"/>
              <a:t>Click icon to add chart</a:t>
            </a:r>
            <a:endParaRPr lang="en-US" dirty="0"/>
          </a:p>
        </p:txBody>
      </p:sp>
      <p:sp>
        <p:nvSpPr>
          <p:cNvPr id="4" name="Text Placeholder 9"/>
          <p:cNvSpPr>
            <a:spLocks noGrp="1"/>
          </p:cNvSpPr>
          <p:nvPr>
            <p:ph type="body" sz="quarter" idx="11" hasCustomPrompt="1"/>
          </p:nvPr>
        </p:nvSpPr>
        <p:spPr>
          <a:xfrm>
            <a:off x="249466" y="6062114"/>
            <a:ext cx="7461250" cy="276999"/>
          </a:xfrm>
        </p:spPr>
        <p:txBody>
          <a:bodyPr wrap="square" anchor="b" anchorCtr="0">
            <a:noAutofit/>
          </a:bodyPr>
          <a:lstStyle>
            <a:lvl1pPr algn="l" defTabSz="804863">
              <a:lnSpc>
                <a:spcPct val="100000"/>
              </a:lnSpc>
              <a:spcBef>
                <a:spcPct val="50000"/>
              </a:spcBef>
              <a:buNone/>
              <a:defRPr sz="1200">
                <a:solidFill>
                  <a:schemeClr val="bg1">
                    <a:lumMod val="50000"/>
                  </a:schemeClr>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smtClean="0"/>
              <a:t>Source: Placeholder for Notes Is 12 Points</a:t>
            </a:r>
          </a:p>
        </p:txBody>
      </p:sp>
    </p:spTree>
    <p:extLst>
      <p:ext uri="{BB962C8B-B14F-4D97-AF65-F5344CB8AC3E}">
        <p14:creationId xmlns:p14="http://schemas.microsoft.com/office/powerpoint/2010/main" val="24131475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46888" y="1600200"/>
            <a:ext cx="4005072" cy="3749040"/>
          </a:xfrm>
        </p:spPr>
        <p:txBody>
          <a:bodyPr anchor="ctr" anchorCtr="0">
            <a:noAutofit/>
          </a:bodyPr>
          <a:lstStyle>
            <a:lvl1pPr marL="0" indent="0">
              <a:buFontTx/>
              <a:buNone/>
              <a:defRPr sz="24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379848734"/>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9713" y="1344168"/>
            <a:ext cx="8578850" cy="4965192"/>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Slide Title Goes Here</a:t>
            </a:r>
            <a:endParaRPr lang="en-US" dirty="0"/>
          </a:p>
        </p:txBody>
      </p:sp>
    </p:spTree>
    <p:extLst>
      <p:ext uri="{BB962C8B-B14F-4D97-AF65-F5344CB8AC3E}">
        <p14:creationId xmlns:p14="http://schemas.microsoft.com/office/powerpoint/2010/main" val="999648377"/>
      </p:ext>
    </p:extLst>
  </p:cSld>
  <p:clrMapOvr>
    <a:masterClrMapping/>
  </p:clrMapOvr>
  <p:transition>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5201" y="5842635"/>
            <a:ext cx="8112126" cy="384175"/>
          </a:xfrm>
        </p:spPr>
        <p:txBody>
          <a:bodyPr anchor="b" anchorCtr="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accent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and Title Go Here</a:t>
            </a:r>
            <a:endParaRPr lang="en-US" dirty="0"/>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19456" y="649224"/>
            <a:ext cx="8112125" cy="4480560"/>
          </a:xfrm>
        </p:spPr>
        <p:txBody>
          <a:bodyPr/>
          <a:lstStyle>
            <a:lvl1pPr marL="233363" indent="-233363" algn="l" defTabSz="914400" rtl="0" eaLnBrk="1" latinLnBrk="0" hangingPunct="1">
              <a:lnSpc>
                <a:spcPct val="80000"/>
              </a:lnSpc>
              <a:spcBef>
                <a:spcPct val="0"/>
              </a:spcBef>
              <a:buClr>
                <a:schemeClr val="tx1"/>
              </a:buClr>
              <a:buFont typeface="Arial" pitchFamily="34" charset="0"/>
              <a:buChar char="“"/>
              <a:defRPr lang="en-US" sz="54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smtClean="0"/>
              <a:t>Presentation Title Goes Here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Tree>
    <p:extLst>
      <p:ext uri="{BB962C8B-B14F-4D97-AF65-F5344CB8AC3E}">
        <p14:creationId xmlns:p14="http://schemas.microsoft.com/office/powerpoint/2010/main" val="10811593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3" name="Rectangle 2"/>
          <p:cNvSpPr/>
          <p:nvPr/>
        </p:nvSpPr>
        <p:spPr>
          <a:xfrm flipV="1">
            <a:off x="217357" y="6355828"/>
            <a:ext cx="8694295" cy="21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pic>
        <p:nvPicPr>
          <p:cNvPr id="12" name="Picture 11" descr="verticalbar.png"/>
          <p:cNvPicPr>
            <a:picLocks noChangeAspect="1"/>
          </p:cNvPicPr>
          <p:nvPr userDrawn="1"/>
        </p:nvPicPr>
        <p:blipFill>
          <a:blip r:embed="rId2" cstate="print"/>
          <a:stretch>
            <a:fillRect/>
          </a:stretch>
        </p:blipFill>
        <p:spPr>
          <a:xfrm>
            <a:off x="4441927" y="777667"/>
            <a:ext cx="89319" cy="5287676"/>
          </a:xfrm>
          <a:prstGeom prst="rect">
            <a:avLst/>
          </a:prstGeom>
          <a:noFill/>
          <a:ln>
            <a:noFill/>
          </a:ln>
        </p:spPr>
      </p:pic>
    </p:spTree>
    <p:extLst>
      <p:ext uri="{BB962C8B-B14F-4D97-AF65-F5344CB8AC3E}">
        <p14:creationId xmlns:p14="http://schemas.microsoft.com/office/powerpoint/2010/main" val="10938874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par>
                                <p:cTn id="11" presetID="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Telling Shared Experiences</a:t>
            </a:r>
            <a:endParaRPr lang="en-US" dirty="0"/>
          </a:p>
        </p:txBody>
      </p:sp>
      <p:sp>
        <p:nvSpPr>
          <p:cNvPr id="9" name="Text Placeholder 3"/>
          <p:cNvSpPr>
            <a:spLocks noGrp="1"/>
          </p:cNvSpPr>
          <p:nvPr>
            <p:ph type="body" sz="quarter" idx="11" hasCustomPrompt="1"/>
          </p:nvPr>
        </p:nvSpPr>
        <p:spPr>
          <a:xfrm>
            <a:off x="4922519" y="310896"/>
            <a:ext cx="3895344" cy="6208776"/>
          </a:xfrm>
        </p:spPr>
        <p:txBody>
          <a:bodyPr anchor="ctr" anchorCtr="0">
            <a:noAutofit/>
          </a:bodyPr>
          <a:lstStyle>
            <a:lvl1pPr marL="0" indent="0">
              <a:buFontTx/>
              <a:buNone/>
              <a:defRPr sz="2000" baseline="0">
                <a:solidFill>
                  <a:schemeClr val="tx1"/>
                </a:solidFill>
                <a:latin typeface="+mj-lt"/>
              </a:defRPr>
            </a:lvl1pPr>
            <a:lvl2pPr>
              <a:defRPr sz="2000"/>
            </a:lvl2pPr>
            <a:lvl3pPr>
              <a:defRPr sz="2000"/>
            </a:lvl3pPr>
            <a:lvl4pPr>
              <a:defRPr sz="2000"/>
            </a:lvl4pPr>
            <a:lvl5pPr>
              <a:defRPr sz="2000"/>
            </a:lvl5pPr>
          </a:lstStyle>
          <a:p>
            <a:pPr lvl="0"/>
            <a:r>
              <a:rPr lang="en-US" dirty="0" smtClean="0"/>
              <a:t>Tell your story here</a:t>
            </a:r>
            <a:endParaRPr lang="en-US" dirty="0"/>
          </a:p>
        </p:txBody>
      </p:sp>
    </p:spTree>
    <p:extLst>
      <p:ext uri="{BB962C8B-B14F-4D97-AF65-F5344CB8AC3E}">
        <p14:creationId xmlns:p14="http://schemas.microsoft.com/office/powerpoint/2010/main" val="2841778505"/>
      </p:ext>
    </p:extLst>
  </p:cSld>
  <p:clrMapOvr>
    <a:masterClrMapping/>
  </p:clrMapOvr>
  <p:transition>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6DB344"/>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Presenter Name and Title Go Here</a:t>
            </a:r>
            <a:endParaRPr lang="en-US" dirty="0"/>
          </a:p>
        </p:txBody>
      </p:sp>
      <p:grpSp>
        <p:nvGrpSpPr>
          <p:cNvPr id="4" name="Group 38"/>
          <p:cNvGrpSpPr/>
          <p:nvPr userDrawn="1"/>
        </p:nvGrpSpPr>
        <p:grpSpPr>
          <a:xfrm>
            <a:off x="341313" y="311150"/>
            <a:ext cx="908367" cy="480227"/>
            <a:chOff x="609600" y="528537"/>
            <a:chExt cx="1444734" cy="763789"/>
          </a:xfrm>
          <a:gradFill flip="none" rotWithShape="1">
            <a:gsLst>
              <a:gs pos="11000">
                <a:schemeClr val="accent2"/>
              </a:gs>
              <a:gs pos="100000">
                <a:schemeClr val="accent5"/>
              </a:gs>
            </a:gsLst>
            <a:lin ang="2700000" scaled="1"/>
            <a:tileRect/>
          </a:gradFill>
        </p:grpSpPr>
        <p:sp>
          <p:nvSpPr>
            <p:cNvPr id="10" name="Rectangle 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11" name="Freeform 1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9" name="Freeform 1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20" name="Freeform 1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1" name="Freeform 2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23" name="Freeform 2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540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smtClean="0"/>
              <a:t>Demo Title</a:t>
            </a:r>
            <a:endParaRPr lang="en-US" dirty="0"/>
          </a:p>
        </p:txBody>
      </p:sp>
      <p:sp>
        <p:nvSpPr>
          <p:cNvPr id="49" name="Rectangle 3"/>
          <p:cNvSpPr>
            <a:spLocks noChangeArrowheads="1"/>
          </p:cNvSpPr>
          <p:nvPr/>
        </p:nvSpPr>
        <p:spPr bwMode="hidden">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solidFill>
                <a:srgbClr val="0096D6"/>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defRPr>
                <a:latin typeface="+mj-lt"/>
              </a:defRPr>
            </a:lvl1pPr>
          </a:lstStyle>
          <a:p>
            <a:r>
              <a:rPr lang="en-US" dirty="0" smtClean="0"/>
              <a:t>Insert photo here</a:t>
            </a:r>
            <a:endParaRPr lang="en-US" dirty="0"/>
          </a:p>
        </p:txBody>
      </p:sp>
    </p:spTree>
    <p:extLst>
      <p:ext uri="{BB962C8B-B14F-4D97-AF65-F5344CB8AC3E}">
        <p14:creationId xmlns:p14="http://schemas.microsoft.com/office/powerpoint/2010/main" val="2689504645"/>
      </p:ext>
    </p:extLst>
  </p:cSld>
  <p:clrMapOvr>
    <a:masterClrMapping/>
  </p:clrMapOvr>
  <p:transition>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6141720"/>
            <a:ext cx="9156700" cy="7162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9" name="Rounded Rectangle 8"/>
          <p:cNvSpPr/>
          <p:nvPr userDrawn="1"/>
        </p:nvSpPr>
        <p:spPr>
          <a:xfrm>
            <a:off x="1823499" y="-3578087"/>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ounded Rectangle 9"/>
          <p:cNvSpPr/>
          <p:nvPr userDrawn="1"/>
        </p:nvSpPr>
        <p:spPr>
          <a:xfrm>
            <a:off x="0" y="-645215"/>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ounded Rectangle 10"/>
          <p:cNvSpPr/>
          <p:nvPr userDrawn="1"/>
        </p:nvSpPr>
        <p:spPr>
          <a:xfrm rot="10800000">
            <a:off x="1013791" y="-64521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ounded Rectangle 11"/>
          <p:cNvSpPr/>
          <p:nvPr/>
        </p:nvSpPr>
        <p:spPr>
          <a:xfrm>
            <a:off x="6375620" y="17111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8105451" y="834887"/>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rot="10800000">
            <a:off x="3036073" y="-3377648"/>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0" baseline="0">
                <a:solidFill>
                  <a:schemeClr val="bg1"/>
                </a:solidFill>
                <a:latin typeface="+mj-lt"/>
              </a:defRPr>
            </a:lvl1pPr>
          </a:lstStyle>
          <a:p>
            <a:r>
              <a:rPr lang="en-US" dirty="0" smtClean="0"/>
              <a:t>Click to edit Master</a:t>
            </a:r>
            <a:br>
              <a:rPr lang="en-US" dirty="0" smtClean="0"/>
            </a:br>
            <a:r>
              <a:rPr lang="en-US" dirty="0" smtClean="0"/>
              <a:t>title style”</a:t>
            </a:r>
            <a:endParaRPr lang="en-US" dirty="0"/>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19"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r>
              <a:rPr lang="en-US" sz="600" dirty="0">
                <a:solidFill>
                  <a:srgbClr val="FFFFFF"/>
                </a:solidFill>
              </a:rPr>
              <a:t>Cisco Confidential</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smtClean="0"/>
              <a:t>Source</a:t>
            </a:r>
            <a:endParaRPr lang="en-US" dirty="0"/>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FFFFFF"/>
                </a:solidFill>
              </a:rPr>
              <a:t>© 2010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FFFFFF"/>
                </a:solidFill>
              </a:rPr>
              <a:pPr algn="r" defTabSz="814388"/>
              <a:t>‹#›</a:t>
            </a:fld>
            <a:endParaRPr lang="en-US" sz="600" dirty="0">
              <a:solidFill>
                <a:srgbClr val="FFFFFF"/>
              </a:solidFill>
            </a:endParaRPr>
          </a:p>
        </p:txBody>
      </p:sp>
    </p:spTree>
    <p:extLst>
      <p:ext uri="{BB962C8B-B14F-4D97-AF65-F5344CB8AC3E}">
        <p14:creationId xmlns:p14="http://schemas.microsoft.com/office/powerpoint/2010/main" val="23000261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351112277"/>
      </p:ext>
    </p:extLst>
  </p:cSld>
  <p:clrMapOvr>
    <a:masterClrMapping/>
  </p:clrMapOvr>
  <p:transition>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9" name="Title 8"/>
          <p:cNvSpPr>
            <a:spLocks noGrp="1"/>
          </p:cNvSpPr>
          <p:nvPr>
            <p:ph type="title" hasCustomPrompt="1"/>
          </p:nvPr>
        </p:nvSpPr>
        <p:spPr>
          <a:xfrm>
            <a:off x="229703" y="3429000"/>
            <a:ext cx="7009298" cy="1421928"/>
          </a:xfrm>
        </p:spPr>
        <p:txBody>
          <a:bodyPr anchor="t">
            <a:no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smtClean="0"/>
              <a:t>Large photo </a:t>
            </a:r>
            <a:br>
              <a:rPr lang="en-US" dirty="0" smtClean="0"/>
            </a:br>
            <a:r>
              <a:rPr lang="en-US" dirty="0" smtClean="0"/>
              <a:t>caption here.</a:t>
            </a:r>
          </a:p>
        </p:txBody>
      </p:sp>
    </p:spTree>
    <p:extLst>
      <p:ext uri="{BB962C8B-B14F-4D97-AF65-F5344CB8AC3E}">
        <p14:creationId xmlns:p14="http://schemas.microsoft.com/office/powerpoint/2010/main" val="301649331"/>
      </p:ext>
    </p:extLst>
  </p:cSld>
  <p:clrMapOvr>
    <a:masterClrMapping/>
  </p:clrMapOvr>
  <p:transition>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smtClean="0"/>
              <a:t>Insert photo here</a:t>
            </a:r>
            <a:endParaRPr lang="en-US" dirty="0"/>
          </a:p>
        </p:txBody>
      </p:sp>
      <p:sp>
        <p:nvSpPr>
          <p:cNvPr id="9" name="Title 8"/>
          <p:cNvSpPr>
            <a:spLocks noGrp="1"/>
          </p:cNvSpPr>
          <p:nvPr>
            <p:ph type="title"/>
          </p:nvPr>
        </p:nvSpPr>
        <p:spPr>
          <a:xfrm>
            <a:off x="229703" y="728972"/>
            <a:ext cx="4349918" cy="1089529"/>
          </a:xfrm>
        </p:spPr>
        <p:txBody>
          <a:bodyPr anchor="t">
            <a:noAutofit/>
          </a:bodyPr>
          <a:lstStyle>
            <a:lvl1pPr>
              <a:lnSpc>
                <a:spcPct val="90000"/>
              </a:lnSpc>
              <a:defRPr>
                <a:solidFill>
                  <a:schemeClr val="bg1"/>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038885419"/>
      </p:ext>
    </p:extLst>
  </p:cSld>
  <p:clrMapOvr>
    <a:masterClrMapping/>
  </p:clrMapOvr>
  <p:transition>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smtClean="0"/>
              <a:t>Insert photo here</a:t>
            </a:r>
            <a:endParaRPr lang="en-US" dirty="0"/>
          </a:p>
        </p:txBody>
      </p:sp>
    </p:spTree>
    <p:extLst>
      <p:ext uri="{BB962C8B-B14F-4D97-AF65-F5344CB8AC3E}">
        <p14:creationId xmlns:p14="http://schemas.microsoft.com/office/powerpoint/2010/main" val="2385469555"/>
      </p:ext>
    </p:extLst>
  </p:cSld>
  <p:clrMapOvr>
    <a:masterClrMapping/>
  </p:clrMapOvr>
  <p:transition>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noChangeAspect="1"/>
          </p:cNvSpPr>
          <p:nvPr>
            <p:ph type="body" sz="quarter" idx="10"/>
          </p:nvPr>
        </p:nvSpPr>
        <p:spPr>
          <a:xfrm>
            <a:off x="239713"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1339745"/>
            <a:ext cx="4122425" cy="4965700"/>
          </a:xfrm>
        </p:spPr>
        <p:txBody>
          <a:bodyPr>
            <a:normAutofit/>
          </a:bodyPr>
          <a:lstStyle>
            <a:lvl1pPr>
              <a:lnSpc>
                <a:spcPct val="95000"/>
              </a:lnSpc>
              <a:spcBef>
                <a:spcPts val="1480"/>
              </a:spcBef>
              <a:defRPr sz="1800">
                <a:solidFill>
                  <a:srgbClr val="435153"/>
                </a:solidFill>
                <a:latin typeface="+mj-lt"/>
              </a:defRPr>
            </a:lvl1pPr>
            <a:lvl2pPr>
              <a:lnSpc>
                <a:spcPct val="95000"/>
              </a:lnSpc>
              <a:spcBef>
                <a:spcPts val="600"/>
              </a:spcBef>
              <a:defRPr sz="1400">
                <a:solidFill>
                  <a:srgbClr val="435153"/>
                </a:solidFill>
                <a:latin typeface="+mj-lt"/>
              </a:defRPr>
            </a:lvl2pPr>
            <a:lvl3pPr>
              <a:defRPr sz="1200">
                <a:solidFill>
                  <a:srgbClr val="435153"/>
                </a:solidFill>
                <a:latin typeface="+mj-lt"/>
              </a:defRPr>
            </a:lvl3pPr>
            <a:lvl4pPr>
              <a:defRPr sz="1100">
                <a:solidFill>
                  <a:srgbClr val="435153"/>
                </a:solidFill>
                <a:latin typeface="+mj-lt"/>
              </a:defRPr>
            </a:lvl4pPr>
            <a:lvl5pPr>
              <a:defRPr sz="1100">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Picture Placeholder 4"/>
          <p:cNvSpPr>
            <a:spLocks noGrp="1"/>
          </p:cNvSpPr>
          <p:nvPr>
            <p:ph type="pic" sz="quarter" idx="10" hasCustomPrompt="1"/>
          </p:nvPr>
        </p:nvSpPr>
        <p:spPr>
          <a:xfrm>
            <a:off x="333375" y="310896"/>
            <a:ext cx="8474869" cy="6054185"/>
          </a:xfrm>
          <a:ln>
            <a:solidFill>
              <a:schemeClr val="bg2"/>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smtClean="0"/>
              <a:t>Photo placeholder</a:t>
            </a:r>
            <a:endParaRPr lang="en-US" dirty="0"/>
          </a:p>
        </p:txBody>
      </p:sp>
      <p:pic>
        <p:nvPicPr>
          <p:cNvPr id="3" name="Picture 2" descr="bottom bar.jpg"/>
          <p:cNvPicPr>
            <a:picLocks noChangeAspect="1"/>
          </p:cNvPicPr>
          <p:nvPr userDrawn="1"/>
        </p:nvPicPr>
        <p:blipFill>
          <a:blip r:embed="rId2" cstate="print"/>
          <a:stretch>
            <a:fillRect/>
          </a:stretch>
        </p:blipFill>
        <p:spPr>
          <a:xfrm>
            <a:off x="333375" y="6374862"/>
            <a:ext cx="8477250" cy="171450"/>
          </a:xfrm>
          <a:prstGeom prst="rect">
            <a:avLst/>
          </a:prstGeom>
        </p:spPr>
      </p:pic>
      <p:sp>
        <p:nvSpPr>
          <p:cNvPr id="11"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494680437"/>
      </p:ext>
    </p:extLst>
  </p:cSld>
  <p:clrMapOvr>
    <a:masterClrMapping/>
  </p:clrMapOvr>
  <p:transition>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chor="ctr" anchorCtr="1">
            <a:noAutofit/>
          </a:bodyPr>
          <a:lstStyle>
            <a:lvl1pPr algn="ctr">
              <a:buNone/>
              <a:defRPr>
                <a:latin typeface="+mj-lt"/>
              </a:defRPr>
            </a:lvl1pPr>
          </a:lstStyle>
          <a:p>
            <a:r>
              <a:rPr lang="en-US" dirty="0" smtClean="0"/>
              <a:t>Full bleed image placeholder</a:t>
            </a:r>
            <a:endParaRPr lang="en-US" dirty="0"/>
          </a:p>
        </p:txBody>
      </p:sp>
    </p:spTree>
    <p:extLst>
      <p:ext uri="{BB962C8B-B14F-4D97-AF65-F5344CB8AC3E}">
        <p14:creationId xmlns:p14="http://schemas.microsoft.com/office/powerpoint/2010/main" val="3530439659"/>
      </p:ext>
    </p:extLst>
  </p:cSld>
  <p:clrMapOvr>
    <a:masterClrMapping/>
  </p:clrMapOvr>
  <p:transition>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Wide screen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5" name="Rectangle 4"/>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6" name="Freeform 5"/>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7" name="Freeform 6"/>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8" name="Freeform 7"/>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3" name="Freeform 12"/>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40" name="Media Placeholder 39"/>
          <p:cNvSpPr>
            <a:spLocks noGrp="1"/>
          </p:cNvSpPr>
          <p:nvPr>
            <p:ph type="media" sz="quarter" idx="11" hasCustomPrompt="1"/>
          </p:nvPr>
        </p:nvSpPr>
        <p:spPr>
          <a:xfrm>
            <a:off x="673957" y="777240"/>
            <a:ext cx="786384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baseline="0" smtClean="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3991400907"/>
      </p:ext>
    </p:extLst>
  </p:cSld>
  <p:clrMapOvr>
    <a:masterClrMapping/>
  </p:clrMapOvr>
  <p:transition>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2" name="Rectangle 21"/>
          <p:cNvSpPr/>
          <p:nvPr userDrawn="1"/>
        </p:nvSpPr>
        <p:spPr>
          <a:xfrm>
            <a:off x="0" y="0"/>
            <a:ext cx="9144000" cy="6858000"/>
          </a:xfrm>
          <a:prstGeom prst="rect">
            <a:avLst/>
          </a:prstGeom>
          <a:blipFill dpi="0" rotWithShape="1">
            <a:blip r:embed="rId3" cstate="print">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2" name="Group 3"/>
          <p:cNvGrpSpPr/>
          <p:nvPr userDrawn="1"/>
        </p:nvGrpSpPr>
        <p:grpSpPr>
          <a:xfrm>
            <a:off x="341314" y="6124575"/>
            <a:ext cx="787133" cy="416134"/>
            <a:chOff x="609600" y="528537"/>
            <a:chExt cx="1444734" cy="763789"/>
          </a:xfrm>
          <a:solidFill>
            <a:schemeClr val="bg1"/>
          </a:solidFill>
        </p:grpSpPr>
        <p:sp>
          <p:nvSpPr>
            <p:cNvPr id="40" name="Rectangle 39"/>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dirty="0">
                <a:solidFill>
                  <a:srgbClr val="0096D6"/>
                </a:solidFill>
              </a:endParaRPr>
            </a:p>
          </p:txBody>
        </p:sp>
        <p:sp>
          <p:nvSpPr>
            <p:cNvPr id="41" name="Freeform 40"/>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solidFill>
                  <a:srgbClr val="0096D6"/>
                </a:solidFill>
              </a:endParaRPr>
            </a:p>
          </p:txBody>
        </p:sp>
        <p:sp>
          <p:nvSpPr>
            <p:cNvPr id="43" name="Freeform 42"/>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48" name="Freeform 47"/>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49" name="Freeform 48"/>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solidFill>
                  <a:srgbClr val="0096D6"/>
                </a:solidFill>
              </a:endParaRPr>
            </a:p>
          </p:txBody>
        </p:sp>
        <p:sp>
          <p:nvSpPr>
            <p:cNvPr id="50" name="Freeform 49"/>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1" name="Freeform 50"/>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solidFill>
                  <a:srgbClr val="0096D6"/>
                </a:solidFill>
              </a:endParaRPr>
            </a:p>
          </p:txBody>
        </p:sp>
        <p:sp>
          <p:nvSpPr>
            <p:cNvPr id="52" name="Freeform 51"/>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solidFill>
                  <a:srgbClr val="0096D6"/>
                </a:solidFill>
              </a:endParaRPr>
            </a:p>
          </p:txBody>
        </p:sp>
        <p:sp>
          <p:nvSpPr>
            <p:cNvPr id="53" name="Freeform 52"/>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solidFill>
                  <a:srgbClr val="0096D6"/>
                </a:solidFill>
              </a:endParaRPr>
            </a:p>
          </p:txBody>
        </p:sp>
      </p:grpSp>
      <p:sp>
        <p:nvSpPr>
          <p:cNvPr id="21" name="Media Placeholder 20"/>
          <p:cNvSpPr>
            <a:spLocks noGrp="1"/>
          </p:cNvSpPr>
          <p:nvPr>
            <p:ph type="media" sz="quarter" idx="10" hasCustomPrompt="1"/>
          </p:nvPr>
        </p:nvSpPr>
        <p:spPr>
          <a:xfrm>
            <a:off x="2639917" y="778669"/>
            <a:ext cx="5897880" cy="4425696"/>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smtClean="0"/>
              <a:t>Click icon to add video</a:t>
            </a:r>
            <a:endParaRPr lang="en-US" dirty="0"/>
          </a:p>
        </p:txBody>
      </p:sp>
    </p:spTree>
    <p:extLst>
      <p:ext uri="{BB962C8B-B14F-4D97-AF65-F5344CB8AC3E}">
        <p14:creationId xmlns:p14="http://schemas.microsoft.com/office/powerpoint/2010/main" val="2734181617"/>
      </p:ext>
    </p:extLst>
  </p:cSld>
  <p:clrMapOvr>
    <a:masterClrMapping/>
  </p:clrMapOvr>
  <p:transition>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Tree>
    <p:extLst>
      <p:ext uri="{BB962C8B-B14F-4D97-AF65-F5344CB8AC3E}">
        <p14:creationId xmlns:p14="http://schemas.microsoft.com/office/powerpoint/2010/main" val="2351066619"/>
      </p:ext>
    </p:extLst>
  </p:cSld>
  <p:clrMapOvr>
    <a:masterClrMapping/>
  </p:clrMapOvr>
  <p:transition>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Tree>
    <p:extLst>
      <p:ext uri="{BB962C8B-B14F-4D97-AF65-F5344CB8AC3E}">
        <p14:creationId xmlns:p14="http://schemas.microsoft.com/office/powerpoint/2010/main" val="2908904379"/>
      </p:ext>
    </p:extLst>
  </p:cSld>
  <p:clrMapOvr>
    <a:masterClrMapping/>
  </p:clrMapOvr>
  <p:transition>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9689528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00"/>
                                        <p:tgtEl>
                                          <p:spTgt spid="25"/>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00"/>
                                        <p:tgtEl>
                                          <p:spTgt spid="2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00"/>
                                        <p:tgtEl>
                                          <p:spTgt spid="2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700"/>
                                        <p:tgtEl>
                                          <p:spTgt spid="3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700"/>
                                        <p:tgtEl>
                                          <p:spTgt spid="26"/>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700"/>
                                        <p:tgtEl>
                                          <p:spTgt spid="2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00"/>
                                        <p:tgtEl>
                                          <p:spTgt spid="3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700"/>
                                        <p:tgtEl>
                                          <p:spTgt spid="32"/>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25"/>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27"/>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29"/>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31"/>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33"/>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26"/>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28"/>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30"/>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32"/>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700"/>
                                        <p:tgtEl>
                                          <p:spTgt spid="22"/>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700"/>
                                        <p:tgtEl>
                                          <p:spTgt spid="20"/>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00"/>
                                        <p:tgtEl>
                                          <p:spTgt spid="24"/>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700"/>
                                        <p:tgtEl>
                                          <p:spTgt spid="2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20" name="Rectangle 19"/>
          <p:cNvSpPr>
            <a:spLocks noChangeArrowheads="1"/>
          </p:cNvSpPr>
          <p:nvPr userDrawn="1"/>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21" name="Freeform 20"/>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2" name="Freeform 21"/>
          <p:cNvSpPr>
            <a:spLocks/>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23" name="Freeform 22"/>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24" name="Freeform 23"/>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5" name="Freeform 24"/>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26" name="Freeform 25"/>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7" name="Freeform 26"/>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8" name="Freeform 27"/>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29" name="Freeform 28"/>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0" name="Freeform 29"/>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1" name="Freeform 30"/>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2" name="Freeform 31"/>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3" name="Freeform 32"/>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Tree>
    <p:extLst>
      <p:ext uri="{BB962C8B-B14F-4D97-AF65-F5344CB8AC3E}">
        <p14:creationId xmlns:p14="http://schemas.microsoft.com/office/powerpoint/2010/main" val="23102687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32161465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00"/>
                                        <p:tgtEl>
                                          <p:spTgt spid="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00"/>
                                        <p:tgtEl>
                                          <p:spTgt spid="1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700"/>
                                        <p:tgtEl>
                                          <p:spTgt spid="1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700"/>
                                        <p:tgtEl>
                                          <p:spTgt spid="1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00"/>
                                        <p:tgtEl>
                                          <p:spTgt spid="18"/>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00"/>
                                        <p:tgtEl>
                                          <p:spTgt spid="1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00"/>
                                        <p:tgtEl>
                                          <p:spTgt spid="1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00"/>
                                        <p:tgtEl>
                                          <p:spTgt spid="15"/>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700"/>
                                        <p:tgtEl>
                                          <p:spTgt spid="17"/>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14"/>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16"/>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1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1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1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15"/>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17"/>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700"/>
                                        <p:tgtEl>
                                          <p:spTgt spid="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700"/>
                                        <p:tgtEl>
                                          <p:spTgt spid="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700"/>
                                        <p:tgtEl>
                                          <p:spTgt spid="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700"/>
                                        <p:tgtEl>
                                          <p:spTgt spid="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smtClean="0">
                <a:solidFill>
                  <a:srgbClr val="FFFFFF"/>
                </a:solidFill>
              </a:rPr>
              <a:t>Thank you.</a:t>
            </a:r>
            <a:endParaRPr lang="en-US" sz="3600" dirty="0">
              <a:solidFill>
                <a:srgbClr val="FFFFFF"/>
              </a:solidFill>
            </a:endParaRPr>
          </a:p>
        </p:txBody>
      </p:sp>
      <p:sp>
        <p:nvSpPr>
          <p:cNvPr id="19" name="Rectangle 18"/>
          <p:cNvSpPr>
            <a:spLocks noChangeArrowheads="1"/>
          </p:cNvSpPr>
          <p:nvPr/>
        </p:nvSpPr>
        <p:spPr bwMode="black">
          <a:xfrm>
            <a:off x="6312989" y="3708603"/>
            <a:ext cx="116616" cy="441827"/>
          </a:xfrm>
          <a:prstGeom prst="rect">
            <a:avLst/>
          </a:prstGeom>
          <a:solidFill>
            <a:schemeClr val="bg1"/>
          </a:solidFill>
          <a:ln w="9525">
            <a:noFill/>
            <a:miter lim="800000"/>
            <a:headEnd/>
            <a:tailEnd/>
          </a:ln>
        </p:spPr>
        <p:txBody>
          <a:bodyPr/>
          <a:lstStyle/>
          <a:p>
            <a:endParaRPr lang="en-US" dirty="0">
              <a:solidFill>
                <a:srgbClr val="0096D6"/>
              </a:solidFill>
            </a:endParaRPr>
          </a:p>
        </p:txBody>
      </p:sp>
      <p:sp>
        <p:nvSpPr>
          <p:cNvPr id="35" name="Freeform 34"/>
          <p:cNvSpPr>
            <a:spLocks/>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6" name="Freeform 35"/>
          <p:cNvSpPr>
            <a:spLocks/>
          </p:cNvSpPr>
          <p:nvPr userDrawn="1"/>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dirty="0">
              <a:solidFill>
                <a:srgbClr val="0096D6"/>
              </a:solidFill>
            </a:endParaRPr>
          </a:p>
        </p:txBody>
      </p:sp>
      <p:sp>
        <p:nvSpPr>
          <p:cNvPr id="37" name="Freeform 36"/>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dirty="0">
              <a:solidFill>
                <a:srgbClr val="0096D6"/>
              </a:solidFill>
            </a:endParaRPr>
          </a:p>
        </p:txBody>
      </p:sp>
      <p:sp>
        <p:nvSpPr>
          <p:cNvPr id="38" name="Freeform 37"/>
          <p:cNvSpPr>
            <a:spLocks/>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dirty="0">
              <a:solidFill>
                <a:srgbClr val="0096D6"/>
              </a:solidFill>
            </a:endParaRPr>
          </a:p>
        </p:txBody>
      </p:sp>
      <p:sp>
        <p:nvSpPr>
          <p:cNvPr id="39" name="Freeform 38"/>
          <p:cNvSpPr>
            <a:spLocks/>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0" name="Freeform 39"/>
          <p:cNvSpPr>
            <a:spLocks/>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1" name="Freeform 40"/>
          <p:cNvSpPr>
            <a:spLocks/>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2" name="Freeform 41"/>
          <p:cNvSpPr>
            <a:spLocks/>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3" name="Freeform 42"/>
          <p:cNvSpPr>
            <a:spLocks/>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dirty="0">
              <a:solidFill>
                <a:srgbClr val="0096D6"/>
              </a:solidFill>
            </a:endParaRPr>
          </a:p>
        </p:txBody>
      </p:sp>
      <p:sp>
        <p:nvSpPr>
          <p:cNvPr id="44" name="Freeform 43"/>
          <p:cNvSpPr>
            <a:spLocks/>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5" name="Freeform 44"/>
          <p:cNvSpPr>
            <a:spLocks/>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6" name="Freeform 45"/>
          <p:cNvSpPr>
            <a:spLocks/>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dirty="0">
              <a:solidFill>
                <a:srgbClr val="0096D6"/>
              </a:solidFill>
            </a:endParaRPr>
          </a:p>
        </p:txBody>
      </p:sp>
      <p:sp>
        <p:nvSpPr>
          <p:cNvPr id="47" name="Freeform 46"/>
          <p:cNvSpPr>
            <a:spLocks/>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dirty="0">
              <a:solidFill>
                <a:srgbClr val="0096D6"/>
              </a:solidFill>
            </a:endParaRPr>
          </a:p>
        </p:txBody>
      </p:sp>
    </p:spTree>
    <p:extLst>
      <p:ext uri="{BB962C8B-B14F-4D97-AF65-F5344CB8AC3E}">
        <p14:creationId xmlns:p14="http://schemas.microsoft.com/office/powerpoint/2010/main" val="40990031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7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00"/>
                                        <p:tgtEl>
                                          <p:spTgt spid="40"/>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700"/>
                                        <p:tgtEl>
                                          <p:spTgt spid="41"/>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700"/>
                                        <p:tgtEl>
                                          <p:spTgt spid="42"/>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700"/>
                                        <p:tgtEl>
                                          <p:spTgt spid="4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00"/>
                                        <p:tgtEl>
                                          <p:spTgt spid="44"/>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700"/>
                                        <p:tgtEl>
                                          <p:spTgt spid="45"/>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700"/>
                                        <p:tgtEl>
                                          <p:spTgt spid="46"/>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700"/>
                                        <p:tgtEl>
                                          <p:spTgt spid="47"/>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39"/>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1"/>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3"/>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5"/>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47"/>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0"/>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2"/>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4"/>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6"/>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700"/>
                                        <p:tgtEl>
                                          <p:spTgt spid="36"/>
                                        </p:tgtEl>
                                      </p:cBhvr>
                                    </p:animEffect>
                                  </p:childTnLst>
                                </p:cTn>
                              </p:par>
                              <p:par>
                                <p:cTn id="62" presetID="10" presetClass="entr" presetSubtype="0" fill="hold" nodeType="withEffect">
                                  <p:stCondLst>
                                    <p:cond delay="1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00"/>
                                        <p:tgtEl>
                                          <p:spTgt spid="19"/>
                                        </p:tgtEl>
                                      </p:cBhvr>
                                    </p:animEffect>
                                  </p:childTnLst>
                                </p:cTn>
                              </p:par>
                              <p:par>
                                <p:cTn id="65" presetID="10" presetClass="entr" presetSubtype="0" fill="hold" nodeType="withEffect">
                                  <p:stCondLst>
                                    <p:cond delay="2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700"/>
                                        <p:tgtEl>
                                          <p:spTgt spid="38"/>
                                        </p:tgtEl>
                                      </p:cBhvr>
                                    </p:animEffect>
                                  </p:childTnLst>
                                </p:cTn>
                              </p:par>
                              <p:par>
                                <p:cTn id="68" presetID="10" presetClass="entr" presetSubtype="0" fill="hold" nodeType="withEffect">
                                  <p:stCondLst>
                                    <p:cond delay="30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700"/>
                                        <p:tgtEl>
                                          <p:spTgt spid="35"/>
                                        </p:tgtEl>
                                      </p:cBhvr>
                                    </p:animEffect>
                                  </p:childTnLst>
                                </p:cTn>
                              </p:par>
                              <p:par>
                                <p:cTn id="71" presetID="10" presetClass="entr" presetSubtype="0" fill="hold" nodeType="withEffect">
                                  <p:stCondLst>
                                    <p:cond delay="4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ullet with pull quote">
    <p:spTree>
      <p:nvGrpSpPr>
        <p:cNvPr id="1" name=""/>
        <p:cNvGrpSpPr/>
        <p:nvPr/>
      </p:nvGrpSpPr>
      <p:grpSpPr>
        <a:xfrm>
          <a:off x="0" y="0"/>
          <a:ext cx="0" cy="0"/>
          <a:chOff x="0" y="0"/>
          <a:chExt cx="0" cy="0"/>
        </a:xfrm>
      </p:grpSpPr>
      <p:sp>
        <p:nvSpPr>
          <p:cNvPr id="15" name="Rounded Rectangle 14"/>
          <p:cNvSpPr/>
          <p:nvPr/>
        </p:nvSpPr>
        <p:spPr>
          <a:xfrm>
            <a:off x="4984231" y="1411242"/>
            <a:ext cx="3759720" cy="4793993"/>
          </a:xfrm>
          <a:prstGeom prst="roundRect">
            <a:avLst>
              <a:gd name="adj" fmla="val 0"/>
            </a:avLst>
          </a:prstGeom>
          <a:gradFill flip="none" rotWithShape="1">
            <a:gsLst>
              <a:gs pos="0">
                <a:srgbClr val="E2F4FA"/>
              </a:gs>
              <a:gs pos="47000">
                <a:schemeClr val="bg1"/>
              </a:gs>
              <a:gs pos="100000">
                <a:srgbClr val="E2F4FA"/>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hasCustomPrompt="1"/>
          </p:nvPr>
        </p:nvSpPr>
        <p:spPr>
          <a:xfrm>
            <a:off x="5221224" y="1747683"/>
            <a:ext cx="3236976" cy="646331"/>
          </a:xfrm>
        </p:spPr>
        <p:txBody>
          <a:bodyPr>
            <a:spAutoFit/>
          </a:bodyPr>
          <a:lstStyle>
            <a:lvl1pPr marL="114300" indent="-114300" algn="l" defTabSz="914400" rtl="0" eaLnBrk="1" latinLnBrk="0" hangingPunct="1">
              <a:lnSpc>
                <a:spcPct val="90000"/>
              </a:lnSpc>
              <a:spcBef>
                <a:spcPts val="0"/>
              </a:spcBef>
              <a:buNone/>
              <a:defRPr lang="en-US" sz="20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a:t>
            </a:r>
            <a:br>
              <a:rPr lang="en-US" dirty="0" smtClean="0"/>
            </a:br>
            <a:r>
              <a:rPr lang="en-US" dirty="0" smtClean="0"/>
              <a:t>pull quote.”</a:t>
            </a:r>
          </a:p>
        </p:txBody>
      </p:sp>
      <p:sp>
        <p:nvSpPr>
          <p:cNvPr id="11" name="Rectangle 4"/>
          <p:cNvSpPr>
            <a:spLocks noChangeArrowheads="1"/>
          </p:cNvSpPr>
          <p:nvPr/>
        </p:nvSpPr>
        <p:spPr bwMode="ltGray">
          <a:xfrm>
            <a:off x="251373" y="6586246"/>
            <a:ext cx="2568027"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smtClean="0">
                <a:solidFill>
                  <a:srgbClr val="C0C0C0"/>
                </a:solidFill>
                <a:latin typeface="+mj-lt"/>
                <a:ea typeface="+mn-ea"/>
                <a:cs typeface="+mn-cs"/>
              </a:rPr>
              <a:t>© 2010 Cisco and/or its affiliates. All rights reserved.</a:t>
            </a:r>
            <a:endParaRPr lang="en-US" sz="600" kern="1200" dirty="0">
              <a:solidFill>
                <a:srgbClr val="C0C0C0"/>
              </a:solidFill>
              <a:latin typeface="+mj-lt"/>
              <a:ea typeface="+mn-ea"/>
              <a:cs typeface="+mn-cs"/>
            </a:endParaRPr>
          </a:p>
        </p:txBody>
      </p:sp>
      <p:sp>
        <p:nvSpPr>
          <p:cNvPr id="14"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pic>
        <p:nvPicPr>
          <p:cNvPr id="21" name="Picture 20" descr="verticalbar.png"/>
          <p:cNvPicPr>
            <a:picLocks noChangeAspect="1"/>
          </p:cNvPicPr>
          <p:nvPr/>
        </p:nvPicPr>
        <p:blipFill>
          <a:blip r:embed="rId2" cstate="print"/>
          <a:stretch>
            <a:fillRect/>
          </a:stretch>
        </p:blipFill>
        <p:spPr>
          <a:xfrm>
            <a:off x="4948236" y="1335313"/>
            <a:ext cx="83809" cy="4961463"/>
          </a:xfrm>
          <a:prstGeom prst="rect">
            <a:avLst/>
          </a:prstGeom>
        </p:spPr>
      </p:pic>
      <p:sp>
        <p:nvSpPr>
          <p:cNvPr id="13"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20" name="Text Placeholder 19"/>
          <p:cNvSpPr>
            <a:spLocks noGrp="1"/>
          </p:cNvSpPr>
          <p:nvPr>
            <p:ph type="body" sz="quarter" idx="14" hasCustomPrompt="1"/>
          </p:nvPr>
        </p:nvSpPr>
        <p:spPr>
          <a:xfrm>
            <a:off x="5334000" y="4876800"/>
            <a:ext cx="3200400" cy="457200"/>
          </a:xfrm>
        </p:spPr>
        <p:txBody>
          <a:bodyPr anchor="t">
            <a:noAutofit/>
          </a:bodyPr>
          <a:lstStyle>
            <a:lvl1pPr marL="0" indent="0">
              <a:buFontTx/>
              <a:buNone/>
              <a:defRPr sz="1600">
                <a:solidFill>
                  <a:schemeClr val="bg2">
                    <a:lumMod val="50000"/>
                  </a:schemeClr>
                </a:solidFill>
              </a:defRPr>
            </a:lvl1pPr>
          </a:lstStyle>
          <a:p>
            <a:pPr lvl="0"/>
            <a:r>
              <a:rPr lang="en-US" dirty="0" smtClean="0"/>
              <a:t>Source Name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432215"/>
            <a:ext cx="8588861" cy="83820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image" Target="../media/image1.jpe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2010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35" cstate="print"/>
          <a:stretch>
            <a:fillRect/>
          </a:stretch>
        </p:blipFill>
        <p:spPr>
          <a:xfrm>
            <a:off x="333375" y="6378339"/>
            <a:ext cx="8477250" cy="16291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9/20/2015</a:t>
            </a:fld>
            <a:endParaRPr lang="en-US"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49" r:id="rId12"/>
  </p:sldLayoutIdLst>
  <p:transition>
    <p:wipe dir="r"/>
  </p:transition>
  <p:timing>
    <p:tnLst>
      <p:par>
        <p:cTn id="1" dur="indefinite" restart="never" nodeType="tmRoot"/>
      </p:par>
    </p:tnLst>
  </p:timing>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45"/>
            <a:ext cx="8551441" cy="4965699"/>
          </a:xfrm>
          <a:prstGeom prst="rect">
            <a:avLst/>
          </a:prstGeom>
        </p:spPr>
        <p:txBody>
          <a:bodyPr vert="horz" lIns="91440" tIns="45720" rIns="91440" bIns="45720" rtlCol="0">
            <a:no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2010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7763787" y="6584512"/>
            <a:ext cx="81186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pic>
        <p:nvPicPr>
          <p:cNvPr id="13" name="Picture 12" descr="bottom bar.jpg"/>
          <p:cNvPicPr>
            <a:picLocks noChangeAspect="1"/>
          </p:cNvPicPr>
          <p:nvPr/>
        </p:nvPicPr>
        <p:blipFill>
          <a:blip r:embed="rId36" cstate="print"/>
          <a:stretch>
            <a:fillRect/>
          </a:stretch>
        </p:blipFill>
        <p:spPr>
          <a:xfrm>
            <a:off x="333375" y="6378339"/>
            <a:ext cx="8477250" cy="162912"/>
          </a:xfrm>
          <a:prstGeom prst="rect">
            <a:avLst/>
          </a:prstGeom>
        </p:spPr>
      </p:pic>
    </p:spTree>
    <p:extLst>
      <p:ext uri="{BB962C8B-B14F-4D97-AF65-F5344CB8AC3E}">
        <p14:creationId xmlns:p14="http://schemas.microsoft.com/office/powerpoint/2010/main" val="1619248474"/>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Lst>
  <p:transition>
    <p:wipe dir="r"/>
  </p:transition>
  <p:timing>
    <p:tnLst>
      <p:par>
        <p:cTn id="1" dur="indefinite" restart="never" nodeType="tmRoot"/>
      </p:par>
    </p:tnLst>
  </p:timing>
  <p:txStyles>
    <p:title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hortonworks.com/hadoop-tutorial/how-to-visualize-website-clickstream-data/" TargetMode="Externa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hyperlink" Target="http://bit.ly/cY06t2" TargetMode="External"/><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hyperlink" Target="http://bit.ly/" TargetMode="External"/><Relationship Id="rId5" Type="http://schemas.openxmlformats.org/officeDocument/2006/relationships/hyperlink" Target="http://www.csudh.edu/studentaffairs/financialaid/faq.shtml#apply_for_scholarships" TargetMode="External"/><Relationship Id="rId4" Type="http://schemas.openxmlformats.org/officeDocument/2006/relationships/hyperlink" Target="http://bit.ly/djeREW"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9dLHk5"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hyperlink" Target="http://html.net/page.php?id=1254" TargetMode="Externa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hyperlink" Target="http://datascientistinsights.com/2013/01/29/six-types-of-analyses-every-data-scientist-should-know/"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thinkbig.teradata.com/hadoop_nosql_services/predictive-analytics/" TargetMode="Externa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14400"/>
            <a:ext cx="7543800" cy="2593975"/>
          </a:xfrm>
        </p:spPr>
        <p:txBody>
          <a:bodyPr/>
          <a:lstStyle/>
          <a:p>
            <a:r>
              <a:rPr lang="en-US" dirty="0" smtClean="0"/>
              <a:t>Big Data</a:t>
            </a:r>
            <a:endParaRPr lang="en-US" dirty="0"/>
          </a:p>
        </p:txBody>
      </p:sp>
      <p:sp>
        <p:nvSpPr>
          <p:cNvPr id="3" name="Subtitle 2"/>
          <p:cNvSpPr>
            <a:spLocks noGrp="1"/>
          </p:cNvSpPr>
          <p:nvPr>
            <p:ph type="subTitle" idx="1"/>
          </p:nvPr>
        </p:nvSpPr>
        <p:spPr/>
        <p:txBody>
          <a:bodyPr/>
          <a:lstStyle/>
          <a:p>
            <a:r>
              <a:rPr lang="en-US" dirty="0" smtClean="0"/>
              <a:t>Wiselin Mathuram</a:t>
            </a:r>
            <a:endParaRPr lang="en-US" dirty="0"/>
          </a:p>
        </p:txBody>
      </p:sp>
    </p:spTree>
    <p:extLst>
      <p:ext uri="{BB962C8B-B14F-4D97-AF65-F5344CB8AC3E}">
        <p14:creationId xmlns:p14="http://schemas.microsoft.com/office/powerpoint/2010/main" val="742719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
            <a:ext cx="76962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3943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76962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5984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(Cont..)</a:t>
            </a:r>
            <a:endParaRPr lang="en-US" dirty="0"/>
          </a:p>
        </p:txBody>
      </p:sp>
      <p:pic>
        <p:nvPicPr>
          <p:cNvPr id="3074" name="Picture 2" descr="http://stevenimmons.org/wp-content/uploads/2012/02/hadoop.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6096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78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786267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564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 y="76200"/>
            <a:ext cx="8382000" cy="5596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822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6" y="533400"/>
            <a:ext cx="8357412"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428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280323" cy="597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082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7588340" cy="5399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453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018584"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21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6604000" y="4787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Oval 6"/>
          <p:cNvSpPr/>
          <p:nvPr/>
        </p:nvSpPr>
        <p:spPr>
          <a:xfrm>
            <a:off x="1308100" y="3683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Title 1"/>
          <p:cNvSpPr>
            <a:spLocks noGrp="1"/>
          </p:cNvSpPr>
          <p:nvPr>
            <p:ph type="title"/>
          </p:nvPr>
        </p:nvSpPr>
        <p:spPr>
          <a:xfrm>
            <a:off x="229702" y="-63500"/>
            <a:ext cx="8588861" cy="838200"/>
          </a:xfrm>
        </p:spPr>
        <p:txBody>
          <a:bodyPr/>
          <a:lstStyle/>
          <a:p>
            <a:r>
              <a:rPr lang="en-US" i="1" dirty="0" smtClean="0"/>
              <a:t>Cybersecurity                                                Your View?</a:t>
            </a:r>
            <a:endParaRPr lang="en-US" i="1" dirty="0"/>
          </a:p>
        </p:txBody>
      </p:sp>
      <p:sp>
        <p:nvSpPr>
          <p:cNvPr id="3" name="Oval 2"/>
          <p:cNvSpPr/>
          <p:nvPr/>
        </p:nvSpPr>
        <p:spPr>
          <a:xfrm>
            <a:off x="4699000" y="8001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 name="TextBox 3"/>
          <p:cNvSpPr txBox="1"/>
          <p:nvPr/>
        </p:nvSpPr>
        <p:spPr>
          <a:xfrm>
            <a:off x="4816648" y="1003310"/>
            <a:ext cx="670505" cy="461665"/>
          </a:xfrm>
          <a:prstGeom prst="rect">
            <a:avLst/>
          </a:prstGeom>
          <a:noFill/>
        </p:spPr>
        <p:txBody>
          <a:bodyPr wrap="none" rtlCol="0">
            <a:spAutoFit/>
          </a:bodyPr>
          <a:lstStyle/>
          <a:p>
            <a:pPr algn="ctr"/>
            <a:r>
              <a:rPr lang="en-US" sz="1200" dirty="0" smtClean="0"/>
              <a:t>Internal</a:t>
            </a:r>
          </a:p>
          <a:p>
            <a:pPr algn="ctr"/>
            <a:r>
              <a:rPr lang="en-US" sz="1200" dirty="0" smtClean="0"/>
              <a:t>Policies</a:t>
            </a:r>
            <a:endParaRPr lang="en-US" sz="1200" dirty="0"/>
          </a:p>
        </p:txBody>
      </p:sp>
      <p:sp>
        <p:nvSpPr>
          <p:cNvPr id="5" name="Oval 4"/>
          <p:cNvSpPr/>
          <p:nvPr/>
        </p:nvSpPr>
        <p:spPr>
          <a:xfrm>
            <a:off x="1917700" y="4343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extBox 5"/>
          <p:cNvSpPr txBox="1"/>
          <p:nvPr/>
        </p:nvSpPr>
        <p:spPr>
          <a:xfrm>
            <a:off x="2042157" y="4660910"/>
            <a:ext cx="707694" cy="276999"/>
          </a:xfrm>
          <a:prstGeom prst="rect">
            <a:avLst/>
          </a:prstGeom>
          <a:noFill/>
        </p:spPr>
        <p:txBody>
          <a:bodyPr wrap="none" rtlCol="0">
            <a:spAutoFit/>
          </a:bodyPr>
          <a:lstStyle/>
          <a:p>
            <a:pPr algn="ctr"/>
            <a:r>
              <a:rPr lang="en-US" sz="1200" dirty="0" smtClean="0"/>
              <a:t>Partners</a:t>
            </a:r>
          </a:p>
        </p:txBody>
      </p:sp>
      <p:sp>
        <p:nvSpPr>
          <p:cNvPr id="8" name="TextBox 7"/>
          <p:cNvSpPr txBox="1"/>
          <p:nvPr/>
        </p:nvSpPr>
        <p:spPr>
          <a:xfrm>
            <a:off x="1372058" y="4013200"/>
            <a:ext cx="803297" cy="276999"/>
          </a:xfrm>
          <a:prstGeom prst="rect">
            <a:avLst/>
          </a:prstGeom>
          <a:noFill/>
        </p:spPr>
        <p:txBody>
          <a:bodyPr wrap="none" rtlCol="0">
            <a:spAutoFit/>
          </a:bodyPr>
          <a:lstStyle/>
          <a:p>
            <a:pPr algn="ctr"/>
            <a:r>
              <a:rPr lang="en-US" sz="1200" dirty="0" smtClean="0"/>
              <a:t>Education</a:t>
            </a:r>
          </a:p>
        </p:txBody>
      </p:sp>
      <p:sp>
        <p:nvSpPr>
          <p:cNvPr id="9" name="Oval 8"/>
          <p:cNvSpPr/>
          <p:nvPr/>
        </p:nvSpPr>
        <p:spPr>
          <a:xfrm>
            <a:off x="1511301" y="23114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TextBox 9"/>
          <p:cNvSpPr txBox="1"/>
          <p:nvPr/>
        </p:nvSpPr>
        <p:spPr>
          <a:xfrm>
            <a:off x="1714776" y="2527310"/>
            <a:ext cx="498856" cy="461665"/>
          </a:xfrm>
          <a:prstGeom prst="rect">
            <a:avLst/>
          </a:prstGeom>
          <a:noFill/>
        </p:spPr>
        <p:txBody>
          <a:bodyPr wrap="none" rtlCol="0">
            <a:spAutoFit/>
          </a:bodyPr>
          <a:lstStyle/>
          <a:p>
            <a:pPr algn="ctr"/>
            <a:r>
              <a:rPr lang="en-US" sz="1200" dirty="0" smtClean="0"/>
              <a:t>DOD</a:t>
            </a:r>
          </a:p>
          <a:p>
            <a:pPr algn="ctr"/>
            <a:r>
              <a:rPr lang="en-US" sz="1200" dirty="0" smtClean="0"/>
              <a:t>8570</a:t>
            </a:r>
          </a:p>
        </p:txBody>
      </p:sp>
      <p:sp>
        <p:nvSpPr>
          <p:cNvPr id="11" name="Oval 10"/>
          <p:cNvSpPr/>
          <p:nvPr/>
        </p:nvSpPr>
        <p:spPr>
          <a:xfrm>
            <a:off x="3835401" y="8382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TextBox 11"/>
          <p:cNvSpPr txBox="1"/>
          <p:nvPr/>
        </p:nvSpPr>
        <p:spPr>
          <a:xfrm>
            <a:off x="3814640" y="1066810"/>
            <a:ext cx="971356" cy="461665"/>
          </a:xfrm>
          <a:prstGeom prst="rect">
            <a:avLst/>
          </a:prstGeom>
          <a:noFill/>
        </p:spPr>
        <p:txBody>
          <a:bodyPr wrap="none" rtlCol="0">
            <a:spAutoFit/>
          </a:bodyPr>
          <a:lstStyle/>
          <a:p>
            <a:pPr algn="ctr"/>
            <a:r>
              <a:rPr lang="en-US" sz="1200" dirty="0" smtClean="0"/>
              <a:t>Government</a:t>
            </a:r>
          </a:p>
          <a:p>
            <a:pPr algn="ctr"/>
            <a:r>
              <a:rPr lang="en-US" sz="1200" dirty="0" smtClean="0"/>
              <a:t>Regulations</a:t>
            </a:r>
            <a:endParaRPr lang="en-US" sz="1200" dirty="0"/>
          </a:p>
        </p:txBody>
      </p:sp>
      <p:sp>
        <p:nvSpPr>
          <p:cNvPr id="13" name="Oval 12"/>
          <p:cNvSpPr/>
          <p:nvPr/>
        </p:nvSpPr>
        <p:spPr>
          <a:xfrm>
            <a:off x="5308601" y="13970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4" name="TextBox 13"/>
          <p:cNvSpPr txBox="1"/>
          <p:nvPr/>
        </p:nvSpPr>
        <p:spPr>
          <a:xfrm>
            <a:off x="5487161" y="1638300"/>
            <a:ext cx="548676" cy="461665"/>
          </a:xfrm>
          <a:prstGeom prst="rect">
            <a:avLst/>
          </a:prstGeom>
          <a:noFill/>
        </p:spPr>
        <p:txBody>
          <a:bodyPr wrap="none" rtlCol="0">
            <a:spAutoFit/>
          </a:bodyPr>
          <a:lstStyle/>
          <a:p>
            <a:pPr algn="ctr"/>
            <a:r>
              <a:rPr lang="en-US" sz="1200" dirty="0" smtClean="0"/>
              <a:t>NIST</a:t>
            </a:r>
          </a:p>
          <a:p>
            <a:pPr algn="ctr"/>
            <a:r>
              <a:rPr lang="en-US" sz="1200" dirty="0" smtClean="0"/>
              <a:t>Policy</a:t>
            </a:r>
          </a:p>
        </p:txBody>
      </p:sp>
      <p:sp>
        <p:nvSpPr>
          <p:cNvPr id="15" name="Oval 14"/>
          <p:cNvSpPr/>
          <p:nvPr/>
        </p:nvSpPr>
        <p:spPr>
          <a:xfrm>
            <a:off x="6883400" y="4813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TextBox 15"/>
          <p:cNvSpPr txBox="1"/>
          <p:nvPr/>
        </p:nvSpPr>
        <p:spPr>
          <a:xfrm>
            <a:off x="6967925" y="5130810"/>
            <a:ext cx="711350" cy="276999"/>
          </a:xfrm>
          <a:prstGeom prst="rect">
            <a:avLst/>
          </a:prstGeom>
          <a:noFill/>
        </p:spPr>
        <p:txBody>
          <a:bodyPr wrap="none" rtlCol="0">
            <a:spAutoFit/>
          </a:bodyPr>
          <a:lstStyle/>
          <a:p>
            <a:pPr algn="ctr"/>
            <a:r>
              <a:rPr lang="en-US" sz="1200" dirty="0" smtClean="0"/>
              <a:t>MS-ISAC</a:t>
            </a:r>
          </a:p>
        </p:txBody>
      </p:sp>
      <p:sp>
        <p:nvSpPr>
          <p:cNvPr id="17" name="Oval 16"/>
          <p:cNvSpPr/>
          <p:nvPr/>
        </p:nvSpPr>
        <p:spPr>
          <a:xfrm>
            <a:off x="6591300" y="40322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TextBox 17"/>
          <p:cNvSpPr txBox="1"/>
          <p:nvPr/>
        </p:nvSpPr>
        <p:spPr>
          <a:xfrm>
            <a:off x="6782620" y="4273560"/>
            <a:ext cx="523157" cy="461665"/>
          </a:xfrm>
          <a:prstGeom prst="rect">
            <a:avLst/>
          </a:prstGeom>
          <a:noFill/>
        </p:spPr>
        <p:txBody>
          <a:bodyPr wrap="none" rtlCol="0">
            <a:spAutoFit/>
          </a:bodyPr>
          <a:lstStyle/>
          <a:p>
            <a:pPr algn="ctr"/>
            <a:r>
              <a:rPr lang="en-US" sz="1200" dirty="0" smtClean="0"/>
              <a:t>NERC</a:t>
            </a:r>
          </a:p>
          <a:p>
            <a:pPr algn="ctr"/>
            <a:r>
              <a:rPr lang="en-US" sz="1200" dirty="0" smtClean="0"/>
              <a:t>CIP</a:t>
            </a:r>
          </a:p>
        </p:txBody>
      </p:sp>
      <p:sp>
        <p:nvSpPr>
          <p:cNvPr id="19" name="Oval 18"/>
          <p:cNvSpPr/>
          <p:nvPr/>
        </p:nvSpPr>
        <p:spPr>
          <a:xfrm>
            <a:off x="1917700" y="2374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0" name="TextBox 19"/>
          <p:cNvSpPr txBox="1"/>
          <p:nvPr/>
        </p:nvSpPr>
        <p:spPr>
          <a:xfrm>
            <a:off x="2044700" y="2933625"/>
            <a:ext cx="2120900" cy="1200328"/>
          </a:xfrm>
          <a:prstGeom prst="rect">
            <a:avLst/>
          </a:prstGeom>
          <a:noFill/>
        </p:spPr>
        <p:txBody>
          <a:bodyPr wrap="square" rtlCol="0">
            <a:spAutoFit/>
          </a:bodyPr>
          <a:lstStyle/>
          <a:p>
            <a:pPr algn="ctr"/>
            <a:r>
              <a:rPr lang="en-US" sz="2400" dirty="0" smtClean="0"/>
              <a:t>Intellectual</a:t>
            </a:r>
          </a:p>
          <a:p>
            <a:pPr algn="ctr"/>
            <a:r>
              <a:rPr lang="en-US" sz="2400" dirty="0" smtClean="0"/>
              <a:t>Property</a:t>
            </a:r>
          </a:p>
          <a:p>
            <a:pPr algn="ctr"/>
            <a:r>
              <a:rPr lang="en-US" sz="2400" dirty="0" smtClean="0"/>
              <a:t>Theft</a:t>
            </a:r>
          </a:p>
        </p:txBody>
      </p:sp>
      <p:sp>
        <p:nvSpPr>
          <p:cNvPr id="21" name="Oval 20"/>
          <p:cNvSpPr/>
          <p:nvPr/>
        </p:nvSpPr>
        <p:spPr>
          <a:xfrm>
            <a:off x="3987800" y="3048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TextBox 21"/>
          <p:cNvSpPr txBox="1"/>
          <p:nvPr/>
        </p:nvSpPr>
        <p:spPr>
          <a:xfrm>
            <a:off x="3746500" y="3708325"/>
            <a:ext cx="2387600" cy="369332"/>
          </a:xfrm>
          <a:prstGeom prst="rect">
            <a:avLst/>
          </a:prstGeom>
          <a:noFill/>
        </p:spPr>
        <p:txBody>
          <a:bodyPr wrap="square" rtlCol="0">
            <a:spAutoFit/>
          </a:bodyPr>
          <a:lstStyle/>
          <a:p>
            <a:pPr algn="ctr"/>
            <a:r>
              <a:rPr lang="en-US" dirty="0" smtClean="0"/>
              <a:t>Embarrassment</a:t>
            </a:r>
          </a:p>
        </p:txBody>
      </p:sp>
      <p:sp>
        <p:nvSpPr>
          <p:cNvPr id="23" name="Oval 22"/>
          <p:cNvSpPr/>
          <p:nvPr/>
        </p:nvSpPr>
        <p:spPr>
          <a:xfrm>
            <a:off x="4737100" y="40513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4" name="TextBox 23"/>
          <p:cNvSpPr txBox="1"/>
          <p:nvPr/>
        </p:nvSpPr>
        <p:spPr>
          <a:xfrm>
            <a:off x="4826000" y="4775135"/>
            <a:ext cx="2120900" cy="830997"/>
          </a:xfrm>
          <a:prstGeom prst="rect">
            <a:avLst/>
          </a:prstGeom>
          <a:noFill/>
        </p:spPr>
        <p:txBody>
          <a:bodyPr wrap="square" rtlCol="0">
            <a:spAutoFit/>
          </a:bodyPr>
          <a:lstStyle/>
          <a:p>
            <a:pPr algn="ctr"/>
            <a:r>
              <a:rPr lang="en-US" sz="2400" dirty="0" smtClean="0"/>
              <a:t>Money</a:t>
            </a:r>
          </a:p>
          <a:p>
            <a:pPr algn="ctr"/>
            <a:r>
              <a:rPr lang="en-US" sz="2400" dirty="0" smtClean="0"/>
              <a:t>Theft</a:t>
            </a:r>
          </a:p>
        </p:txBody>
      </p:sp>
      <p:sp>
        <p:nvSpPr>
          <p:cNvPr id="25" name="Oval 24"/>
          <p:cNvSpPr/>
          <p:nvPr/>
        </p:nvSpPr>
        <p:spPr>
          <a:xfrm>
            <a:off x="2463800" y="41529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6" name="TextBox 25"/>
          <p:cNvSpPr txBox="1"/>
          <p:nvPr/>
        </p:nvSpPr>
        <p:spPr>
          <a:xfrm>
            <a:off x="2552700" y="4737025"/>
            <a:ext cx="2120900" cy="1200328"/>
          </a:xfrm>
          <a:prstGeom prst="rect">
            <a:avLst/>
          </a:prstGeom>
          <a:noFill/>
        </p:spPr>
        <p:txBody>
          <a:bodyPr wrap="square" rtlCol="0">
            <a:spAutoFit/>
          </a:bodyPr>
          <a:lstStyle/>
          <a:p>
            <a:pPr algn="ctr"/>
            <a:r>
              <a:rPr lang="en-US" sz="2400" dirty="0" smtClean="0"/>
              <a:t>Protecting</a:t>
            </a:r>
          </a:p>
          <a:p>
            <a:pPr algn="ctr"/>
            <a:r>
              <a:rPr lang="en-US" sz="2400" dirty="0" smtClean="0"/>
              <a:t>National </a:t>
            </a:r>
          </a:p>
          <a:p>
            <a:pPr algn="ctr"/>
            <a:r>
              <a:rPr lang="en-US" sz="2400" dirty="0" smtClean="0"/>
              <a:t>Security</a:t>
            </a:r>
          </a:p>
        </p:txBody>
      </p:sp>
      <p:sp>
        <p:nvSpPr>
          <p:cNvPr id="27" name="Oval 26"/>
          <p:cNvSpPr/>
          <p:nvPr/>
        </p:nvSpPr>
        <p:spPr>
          <a:xfrm>
            <a:off x="5334000" y="1943100"/>
            <a:ext cx="2286000" cy="22860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8" name="TextBox 27"/>
          <p:cNvSpPr txBox="1"/>
          <p:nvPr/>
        </p:nvSpPr>
        <p:spPr>
          <a:xfrm>
            <a:off x="5422900" y="2895535"/>
            <a:ext cx="2120900" cy="461665"/>
          </a:xfrm>
          <a:prstGeom prst="rect">
            <a:avLst/>
          </a:prstGeom>
          <a:noFill/>
        </p:spPr>
        <p:txBody>
          <a:bodyPr wrap="square" rtlCol="0">
            <a:spAutoFit/>
          </a:bodyPr>
          <a:lstStyle/>
          <a:p>
            <a:pPr algn="ctr"/>
            <a:r>
              <a:rPr lang="en-US" sz="2400" dirty="0" smtClean="0"/>
              <a:t>PII Theft</a:t>
            </a:r>
          </a:p>
        </p:txBody>
      </p:sp>
      <p:sp>
        <p:nvSpPr>
          <p:cNvPr id="29" name="Oval 28"/>
          <p:cNvSpPr/>
          <p:nvPr/>
        </p:nvSpPr>
        <p:spPr>
          <a:xfrm>
            <a:off x="3784600" y="14859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0" name="TextBox 29"/>
          <p:cNvSpPr txBox="1"/>
          <p:nvPr/>
        </p:nvSpPr>
        <p:spPr>
          <a:xfrm>
            <a:off x="3797300" y="2031935"/>
            <a:ext cx="1816100" cy="646331"/>
          </a:xfrm>
          <a:prstGeom prst="rect">
            <a:avLst/>
          </a:prstGeom>
          <a:noFill/>
        </p:spPr>
        <p:txBody>
          <a:bodyPr wrap="square" rtlCol="0">
            <a:spAutoFit/>
          </a:bodyPr>
          <a:lstStyle/>
          <a:p>
            <a:pPr algn="ctr"/>
            <a:r>
              <a:rPr lang="en-US" dirty="0" smtClean="0"/>
              <a:t>Property</a:t>
            </a:r>
          </a:p>
          <a:p>
            <a:pPr algn="ctr"/>
            <a:r>
              <a:rPr lang="en-US" dirty="0" smtClean="0"/>
              <a:t>Destruction</a:t>
            </a:r>
          </a:p>
        </p:txBody>
      </p:sp>
      <p:sp>
        <p:nvSpPr>
          <p:cNvPr id="31" name="Oval 30"/>
          <p:cNvSpPr/>
          <p:nvPr/>
        </p:nvSpPr>
        <p:spPr>
          <a:xfrm>
            <a:off x="2108200" y="965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 name="TextBox 31"/>
          <p:cNvSpPr txBox="1"/>
          <p:nvPr/>
        </p:nvSpPr>
        <p:spPr>
          <a:xfrm>
            <a:off x="2108200" y="1587426"/>
            <a:ext cx="1816100" cy="646331"/>
          </a:xfrm>
          <a:prstGeom prst="rect">
            <a:avLst/>
          </a:prstGeom>
          <a:noFill/>
        </p:spPr>
        <p:txBody>
          <a:bodyPr wrap="square" rtlCol="0">
            <a:spAutoFit/>
          </a:bodyPr>
          <a:lstStyle/>
          <a:p>
            <a:pPr algn="ctr"/>
            <a:r>
              <a:rPr lang="en-US" dirty="0" smtClean="0"/>
              <a:t>Revenue</a:t>
            </a:r>
          </a:p>
          <a:p>
            <a:pPr algn="ctr"/>
            <a:r>
              <a:rPr lang="en-US" dirty="0" smtClean="0"/>
              <a:t>Loss</a:t>
            </a:r>
          </a:p>
        </p:txBody>
      </p:sp>
      <p:sp>
        <p:nvSpPr>
          <p:cNvPr id="33" name="Oval 32"/>
          <p:cNvSpPr/>
          <p:nvPr/>
        </p:nvSpPr>
        <p:spPr>
          <a:xfrm>
            <a:off x="457200" y="459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4" name="TextBox 33"/>
          <p:cNvSpPr txBox="1"/>
          <p:nvPr/>
        </p:nvSpPr>
        <p:spPr>
          <a:xfrm>
            <a:off x="457200" y="5219635"/>
            <a:ext cx="1816100" cy="646331"/>
          </a:xfrm>
          <a:prstGeom prst="rect">
            <a:avLst/>
          </a:prstGeom>
          <a:noFill/>
        </p:spPr>
        <p:txBody>
          <a:bodyPr wrap="square" rtlCol="0">
            <a:spAutoFit/>
          </a:bodyPr>
          <a:lstStyle/>
          <a:p>
            <a:pPr algn="ctr"/>
            <a:r>
              <a:rPr lang="en-US" dirty="0" smtClean="0"/>
              <a:t>Insider</a:t>
            </a:r>
          </a:p>
          <a:p>
            <a:pPr algn="ctr"/>
            <a:r>
              <a:rPr lang="en-US" dirty="0" smtClean="0"/>
              <a:t>Threat</a:t>
            </a:r>
          </a:p>
        </p:txBody>
      </p:sp>
      <p:sp>
        <p:nvSpPr>
          <p:cNvPr id="35" name="Oval 34"/>
          <p:cNvSpPr/>
          <p:nvPr/>
        </p:nvSpPr>
        <p:spPr>
          <a:xfrm>
            <a:off x="7302500" y="35560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6" name="TextBox 35"/>
          <p:cNvSpPr txBox="1"/>
          <p:nvPr/>
        </p:nvSpPr>
        <p:spPr>
          <a:xfrm>
            <a:off x="7302500" y="3962325"/>
            <a:ext cx="1816100" cy="923330"/>
          </a:xfrm>
          <a:prstGeom prst="rect">
            <a:avLst/>
          </a:prstGeom>
          <a:noFill/>
        </p:spPr>
        <p:txBody>
          <a:bodyPr wrap="square" rtlCol="0">
            <a:spAutoFit/>
          </a:bodyPr>
          <a:lstStyle/>
          <a:p>
            <a:pPr algn="ctr"/>
            <a:r>
              <a:rPr lang="en-US" dirty="0" smtClean="0"/>
              <a:t>Advanced</a:t>
            </a:r>
          </a:p>
          <a:p>
            <a:pPr algn="ctr"/>
            <a:r>
              <a:rPr lang="en-US" dirty="0" smtClean="0"/>
              <a:t>Persistent</a:t>
            </a:r>
          </a:p>
          <a:p>
            <a:pPr algn="ctr"/>
            <a:r>
              <a:rPr lang="en-US" dirty="0" smtClean="0"/>
              <a:t>Threat</a:t>
            </a:r>
          </a:p>
        </p:txBody>
      </p:sp>
      <p:sp>
        <p:nvSpPr>
          <p:cNvPr id="37" name="Oval 36"/>
          <p:cNvSpPr/>
          <p:nvPr/>
        </p:nvSpPr>
        <p:spPr>
          <a:xfrm>
            <a:off x="6134100" y="736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8" name="TextBox 37"/>
          <p:cNvSpPr txBox="1"/>
          <p:nvPr/>
        </p:nvSpPr>
        <p:spPr>
          <a:xfrm>
            <a:off x="6134100" y="1409625"/>
            <a:ext cx="1816100" cy="369332"/>
          </a:xfrm>
          <a:prstGeom prst="rect">
            <a:avLst/>
          </a:prstGeom>
          <a:noFill/>
        </p:spPr>
        <p:txBody>
          <a:bodyPr wrap="square" rtlCol="0">
            <a:spAutoFit/>
          </a:bodyPr>
          <a:lstStyle/>
          <a:p>
            <a:pPr algn="ctr"/>
            <a:r>
              <a:rPr lang="en-US" dirty="0" smtClean="0"/>
              <a:t>Malware</a:t>
            </a:r>
          </a:p>
        </p:txBody>
      </p:sp>
      <p:sp>
        <p:nvSpPr>
          <p:cNvPr id="39" name="Oval 38"/>
          <p:cNvSpPr/>
          <p:nvPr/>
        </p:nvSpPr>
        <p:spPr>
          <a:xfrm>
            <a:off x="-63500" y="23876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0" name="TextBox 39"/>
          <p:cNvSpPr txBox="1"/>
          <p:nvPr/>
        </p:nvSpPr>
        <p:spPr>
          <a:xfrm>
            <a:off x="-50800" y="3136825"/>
            <a:ext cx="1816100" cy="369332"/>
          </a:xfrm>
          <a:prstGeom prst="rect">
            <a:avLst/>
          </a:prstGeom>
          <a:noFill/>
        </p:spPr>
        <p:txBody>
          <a:bodyPr wrap="square" rtlCol="0">
            <a:spAutoFit/>
          </a:bodyPr>
          <a:lstStyle/>
          <a:p>
            <a:pPr algn="ctr"/>
            <a:r>
              <a:rPr lang="en-US" dirty="0" smtClean="0"/>
              <a:t>Hackers</a:t>
            </a:r>
          </a:p>
        </p:txBody>
      </p:sp>
      <p:sp>
        <p:nvSpPr>
          <p:cNvPr id="41" name="Oval 40"/>
          <p:cNvSpPr/>
          <p:nvPr/>
        </p:nvSpPr>
        <p:spPr>
          <a:xfrm>
            <a:off x="8140701" y="12573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2" name="TextBox 41"/>
          <p:cNvSpPr txBox="1"/>
          <p:nvPr/>
        </p:nvSpPr>
        <p:spPr>
          <a:xfrm>
            <a:off x="8223699" y="1549410"/>
            <a:ext cx="790602" cy="276999"/>
          </a:xfrm>
          <a:prstGeom prst="rect">
            <a:avLst/>
          </a:prstGeom>
          <a:noFill/>
        </p:spPr>
        <p:txBody>
          <a:bodyPr wrap="none" rtlCol="0">
            <a:spAutoFit/>
          </a:bodyPr>
          <a:lstStyle/>
          <a:p>
            <a:pPr algn="ctr"/>
            <a:r>
              <a:rPr lang="en-US" sz="1200" dirty="0" smtClean="0"/>
              <a:t>Customer</a:t>
            </a:r>
          </a:p>
        </p:txBody>
      </p:sp>
      <p:sp>
        <p:nvSpPr>
          <p:cNvPr id="43" name="Oval 42"/>
          <p:cNvSpPr/>
          <p:nvPr/>
        </p:nvSpPr>
        <p:spPr>
          <a:xfrm>
            <a:off x="7556500" y="85090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4" name="TextBox 43"/>
          <p:cNvSpPr txBox="1"/>
          <p:nvPr/>
        </p:nvSpPr>
        <p:spPr>
          <a:xfrm>
            <a:off x="7572312" y="1181110"/>
            <a:ext cx="872803" cy="276999"/>
          </a:xfrm>
          <a:prstGeom prst="rect">
            <a:avLst/>
          </a:prstGeom>
          <a:noFill/>
        </p:spPr>
        <p:txBody>
          <a:bodyPr wrap="none" rtlCol="0">
            <a:spAutoFit/>
          </a:bodyPr>
          <a:lstStyle/>
          <a:p>
            <a:pPr algn="ctr"/>
            <a:r>
              <a:rPr lang="en-US" sz="1200" dirty="0" smtClean="0"/>
              <a:t>Reputation</a:t>
            </a:r>
          </a:p>
        </p:txBody>
      </p:sp>
      <p:sp>
        <p:nvSpPr>
          <p:cNvPr id="46" name="Oval 45"/>
          <p:cNvSpPr/>
          <p:nvPr/>
        </p:nvSpPr>
        <p:spPr>
          <a:xfrm>
            <a:off x="7404100" y="19812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7" name="TextBox 46"/>
          <p:cNvSpPr txBox="1"/>
          <p:nvPr/>
        </p:nvSpPr>
        <p:spPr>
          <a:xfrm>
            <a:off x="7391400" y="2679625"/>
            <a:ext cx="1816100" cy="369332"/>
          </a:xfrm>
          <a:prstGeom prst="rect">
            <a:avLst/>
          </a:prstGeom>
          <a:noFill/>
        </p:spPr>
        <p:txBody>
          <a:bodyPr wrap="square" rtlCol="0">
            <a:spAutoFit/>
          </a:bodyPr>
          <a:lstStyle/>
          <a:p>
            <a:pPr algn="ctr"/>
            <a:r>
              <a:rPr lang="en-US" dirty="0" smtClean="0"/>
              <a:t>Anonymous</a:t>
            </a:r>
          </a:p>
        </p:txBody>
      </p:sp>
      <p:sp>
        <p:nvSpPr>
          <p:cNvPr id="48" name="Oval 47"/>
          <p:cNvSpPr/>
          <p:nvPr/>
        </p:nvSpPr>
        <p:spPr>
          <a:xfrm>
            <a:off x="431800" y="787400"/>
            <a:ext cx="1828800" cy="18288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9" name="TextBox 48"/>
          <p:cNvSpPr txBox="1"/>
          <p:nvPr/>
        </p:nvSpPr>
        <p:spPr>
          <a:xfrm>
            <a:off x="444500" y="1358835"/>
            <a:ext cx="1816100" cy="646331"/>
          </a:xfrm>
          <a:prstGeom prst="rect">
            <a:avLst/>
          </a:prstGeom>
          <a:noFill/>
        </p:spPr>
        <p:txBody>
          <a:bodyPr wrap="square" rtlCol="0">
            <a:spAutoFit/>
          </a:bodyPr>
          <a:lstStyle/>
          <a:p>
            <a:pPr algn="ctr"/>
            <a:r>
              <a:rPr lang="en-US" dirty="0" smtClean="0"/>
              <a:t>Nation</a:t>
            </a:r>
          </a:p>
          <a:p>
            <a:pPr algn="ctr"/>
            <a:r>
              <a:rPr lang="en-US" dirty="0" smtClean="0"/>
              <a:t>States</a:t>
            </a:r>
          </a:p>
        </p:txBody>
      </p:sp>
      <p:sp>
        <p:nvSpPr>
          <p:cNvPr id="50" name="Oval 49"/>
          <p:cNvSpPr/>
          <p:nvPr/>
        </p:nvSpPr>
        <p:spPr>
          <a:xfrm>
            <a:off x="101600" y="41211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1" name="TextBox 50"/>
          <p:cNvSpPr txBox="1"/>
          <p:nvPr/>
        </p:nvSpPr>
        <p:spPr>
          <a:xfrm>
            <a:off x="116746" y="4438660"/>
            <a:ext cx="824714" cy="276999"/>
          </a:xfrm>
          <a:prstGeom prst="rect">
            <a:avLst/>
          </a:prstGeom>
          <a:noFill/>
        </p:spPr>
        <p:txBody>
          <a:bodyPr wrap="none" rtlCol="0">
            <a:spAutoFit/>
          </a:bodyPr>
          <a:lstStyle/>
          <a:p>
            <a:pPr algn="ctr"/>
            <a:r>
              <a:rPr lang="en-US" sz="1200" dirty="0" smtClean="0"/>
              <a:t>SAM 8500</a:t>
            </a:r>
          </a:p>
        </p:txBody>
      </p:sp>
      <p:sp>
        <p:nvSpPr>
          <p:cNvPr id="53" name="TextBox 52"/>
          <p:cNvSpPr txBox="1"/>
          <p:nvPr/>
        </p:nvSpPr>
        <p:spPr>
          <a:xfrm>
            <a:off x="6692900" y="5676835"/>
            <a:ext cx="2120900" cy="461665"/>
          </a:xfrm>
          <a:prstGeom prst="rect">
            <a:avLst/>
          </a:prstGeom>
          <a:noFill/>
        </p:spPr>
        <p:txBody>
          <a:bodyPr wrap="square" rtlCol="0">
            <a:spAutoFit/>
          </a:bodyPr>
          <a:lstStyle/>
          <a:p>
            <a:pPr algn="ctr"/>
            <a:r>
              <a:rPr lang="en-US" sz="2400" dirty="0" smtClean="0"/>
              <a:t>Espionage</a:t>
            </a:r>
          </a:p>
        </p:txBody>
      </p:sp>
      <p:sp>
        <p:nvSpPr>
          <p:cNvPr id="54" name="Oval 53"/>
          <p:cNvSpPr/>
          <p:nvPr/>
        </p:nvSpPr>
        <p:spPr>
          <a:xfrm>
            <a:off x="1866901" y="5505450"/>
            <a:ext cx="914400" cy="914400"/>
          </a:xfrm>
          <a:prstGeom prst="ellipse">
            <a:avLst/>
          </a:prstGeom>
          <a:gradFill flip="none" rotWithShape="1">
            <a:gsLst>
              <a:gs pos="0">
                <a:schemeClr val="tx2">
                  <a:lumMod val="75000"/>
                </a:schemeClr>
              </a:gs>
              <a:gs pos="100000">
                <a:srgbClr val="FFFFFF"/>
              </a:gs>
            </a:gsLst>
            <a:path path="circle">
              <a:fillToRect l="100000" t="100000"/>
            </a:path>
            <a:tileRect r="-100000" b="-100000"/>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5" name="TextBox 54"/>
          <p:cNvSpPr txBox="1"/>
          <p:nvPr/>
        </p:nvSpPr>
        <p:spPr>
          <a:xfrm>
            <a:off x="2081369" y="5721360"/>
            <a:ext cx="476862" cy="461665"/>
          </a:xfrm>
          <a:prstGeom prst="rect">
            <a:avLst/>
          </a:prstGeom>
          <a:noFill/>
        </p:spPr>
        <p:txBody>
          <a:bodyPr wrap="none" rtlCol="0">
            <a:spAutoFit/>
          </a:bodyPr>
          <a:lstStyle/>
          <a:p>
            <a:pPr algn="ctr"/>
            <a:r>
              <a:rPr lang="en-US" sz="1200" dirty="0" smtClean="0"/>
              <a:t>DISA</a:t>
            </a:r>
          </a:p>
          <a:p>
            <a:pPr algn="ctr"/>
            <a:r>
              <a:rPr lang="en-US" sz="1200" dirty="0" smtClean="0"/>
              <a:t>STIG</a:t>
            </a:r>
          </a:p>
        </p:txBody>
      </p:sp>
    </p:spTree>
    <p:extLst>
      <p:ext uri="{BB962C8B-B14F-4D97-AF65-F5344CB8AC3E}">
        <p14:creationId xmlns:p14="http://schemas.microsoft.com/office/powerpoint/2010/main" val="1482821216"/>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 ? </a:t>
            </a:r>
            <a:r>
              <a:rPr lang="en-US" sz="2400" dirty="0" smtClean="0">
                <a:hlinkClick r:id="rId2"/>
              </a:rPr>
              <a:t>(Ex of click steam)</a:t>
            </a:r>
            <a:endParaRPr lang="en-US" sz="2400" dirty="0"/>
          </a:p>
        </p:txBody>
      </p:sp>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9889" y="1600200"/>
            <a:ext cx="7054621"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858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 y="4247597"/>
            <a:ext cx="9144000" cy="1768003"/>
          </a:xfrm>
          <a:prstGeom prst="rect">
            <a:avLst/>
          </a:prstGeom>
          <a:gradFill flip="none" rotWithShape="1">
            <a:gsLst>
              <a:gs pos="0">
                <a:schemeClr val="bg1">
                  <a:lumMod val="50000"/>
                  <a:alpha val="50000"/>
                </a:schemeClr>
              </a:gs>
              <a:gs pos="100000">
                <a:srgbClr val="FFFFFF">
                  <a:alpha val="0"/>
                </a:srgb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797" tIns="54398" rIns="108797" bIns="54398" rtlCol="0" anchor="ctr">
            <a:noAutofit/>
          </a:bodyPr>
          <a:lstStyle/>
          <a:p>
            <a:pPr algn="ctr"/>
            <a:endParaRPr lang="en-US" dirty="0" smtClean="0">
              <a:solidFill>
                <a:srgbClr val="FFFFFF"/>
              </a:solidFill>
              <a:latin typeface="Arial"/>
            </a:endParaRPr>
          </a:p>
        </p:txBody>
      </p:sp>
      <p:sp>
        <p:nvSpPr>
          <p:cNvPr id="25" name="TextBox 24"/>
          <p:cNvSpPr txBox="1"/>
          <p:nvPr/>
        </p:nvSpPr>
        <p:spPr>
          <a:xfrm>
            <a:off x="2920258" y="4247590"/>
            <a:ext cx="6106737" cy="694612"/>
          </a:xfrm>
          <a:prstGeom prst="rect">
            <a:avLst/>
          </a:prstGeom>
          <a:noFill/>
        </p:spPr>
        <p:txBody>
          <a:bodyPr wrap="none" lIns="108776" tIns="54387" rIns="108776" bIns="54387" rtlCol="0">
            <a:spAutoFit/>
          </a:bodyPr>
          <a:lstStyle/>
          <a:p>
            <a:pPr algn="r"/>
            <a:r>
              <a:rPr lang="en-US" sz="3800" dirty="0">
                <a:solidFill>
                  <a:schemeClr val="tx2"/>
                </a:solidFill>
                <a:latin typeface="Arial"/>
              </a:rPr>
              <a:t>DC | CLOUD TRANSITION</a:t>
            </a:r>
          </a:p>
        </p:txBody>
      </p:sp>
      <p:pic>
        <p:nvPicPr>
          <p:cNvPr id="20" name="Picture 19" descr="bottom bar.jpg"/>
          <p:cNvPicPr>
            <a:picLocks/>
          </p:cNvPicPr>
          <p:nvPr/>
        </p:nvPicPr>
        <p:blipFill>
          <a:blip r:embed="rId3"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535580" y="4871790"/>
            <a:ext cx="8230072" cy="21678"/>
          </a:xfrm>
          <a:prstGeom prst="rect">
            <a:avLst/>
          </a:prstGeom>
        </p:spPr>
      </p:pic>
      <p:sp>
        <p:nvSpPr>
          <p:cNvPr id="24" name="Rectangle 23"/>
          <p:cNvSpPr/>
          <p:nvPr/>
        </p:nvSpPr>
        <p:spPr>
          <a:xfrm>
            <a:off x="4244707" y="5315701"/>
            <a:ext cx="2110117" cy="541117"/>
          </a:xfrm>
          <a:prstGeom prst="rect">
            <a:avLst/>
          </a:prstGeom>
        </p:spPr>
        <p:txBody>
          <a:bodyPr wrap="square" lIns="48203" tIns="24102" rIns="48203" bIns="24102">
            <a:spAutoFit/>
          </a:bodyPr>
          <a:lstStyle/>
          <a:p>
            <a:r>
              <a:rPr lang="en-US" sz="1600" dirty="0">
                <a:solidFill>
                  <a:schemeClr val="bg1"/>
                </a:solidFill>
                <a:latin typeface="Arial"/>
              </a:rPr>
              <a:t>Unifying the network services</a:t>
            </a:r>
          </a:p>
        </p:txBody>
      </p:sp>
      <p:grpSp>
        <p:nvGrpSpPr>
          <p:cNvPr id="140" name="Group 139"/>
          <p:cNvGrpSpPr/>
          <p:nvPr/>
        </p:nvGrpSpPr>
        <p:grpSpPr>
          <a:xfrm>
            <a:off x="3733780" y="5179297"/>
            <a:ext cx="429476" cy="548640"/>
            <a:chOff x="6456685" y="7052371"/>
            <a:chExt cx="763512" cy="731520"/>
          </a:xfrm>
        </p:grpSpPr>
        <p:sp>
          <p:nvSpPr>
            <p:cNvPr id="90" name="Oval 314"/>
            <p:cNvSpPr>
              <a:spLocks/>
            </p:cNvSpPr>
            <p:nvPr/>
          </p:nvSpPr>
          <p:spPr bwMode="auto">
            <a:xfrm>
              <a:off x="6456685" y="7052371"/>
              <a:ext cx="763512"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91" name="Group 47"/>
            <p:cNvGrpSpPr/>
            <p:nvPr/>
          </p:nvGrpSpPr>
          <p:grpSpPr>
            <a:xfrm>
              <a:off x="6563433" y="7402415"/>
              <a:ext cx="537588" cy="245484"/>
              <a:chOff x="835385" y="2689907"/>
              <a:chExt cx="494779" cy="301247"/>
            </a:xfrm>
          </p:grpSpPr>
          <p:grpSp>
            <p:nvGrpSpPr>
              <p:cNvPr id="93" name="Group 48"/>
              <p:cNvGrpSpPr/>
              <p:nvPr/>
            </p:nvGrpSpPr>
            <p:grpSpPr>
              <a:xfrm>
                <a:off x="835385" y="2689907"/>
                <a:ext cx="114157" cy="301247"/>
                <a:chOff x="3014906" y="4577822"/>
                <a:chExt cx="216969" cy="572558"/>
              </a:xfrm>
            </p:grpSpPr>
            <p:sp>
              <p:nvSpPr>
                <p:cNvPr id="100" name="Oval 9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1" name="Trapezoid 10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4" name="Group 49"/>
              <p:cNvGrpSpPr/>
              <p:nvPr/>
            </p:nvGrpSpPr>
            <p:grpSpPr>
              <a:xfrm>
                <a:off x="1025696" y="2689907"/>
                <a:ext cx="114157" cy="301247"/>
                <a:chOff x="3014906" y="4577822"/>
                <a:chExt cx="216969" cy="572558"/>
              </a:xfrm>
            </p:grpSpPr>
            <p:sp>
              <p:nvSpPr>
                <p:cNvPr id="98" name="Oval 97"/>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9" name="Trapezoid 98"/>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nvGrpSpPr>
              <p:cNvPr id="95" name="Group 50"/>
              <p:cNvGrpSpPr/>
              <p:nvPr/>
            </p:nvGrpSpPr>
            <p:grpSpPr>
              <a:xfrm>
                <a:off x="1216007" y="2689907"/>
                <a:ext cx="114157" cy="301247"/>
                <a:chOff x="3014906" y="4577822"/>
                <a:chExt cx="216969" cy="572558"/>
              </a:xfrm>
            </p:grpSpPr>
            <p:sp>
              <p:nvSpPr>
                <p:cNvPr id="96" name="Oval 95"/>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7" name="Trapezoid 96"/>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latin typeface="Arial"/>
                  </a:endParaRPr>
                </a:p>
              </p:txBody>
            </p:sp>
          </p:grpSp>
        </p:grpSp>
        <p:sp>
          <p:nvSpPr>
            <p:cNvPr id="92" name="Oval 63"/>
            <p:cNvSpPr/>
            <p:nvPr/>
          </p:nvSpPr>
          <p:spPr>
            <a:xfrm>
              <a:off x="6636888" y="7121151"/>
              <a:ext cx="390681" cy="256624"/>
            </a:xfrm>
            <a:custGeom>
              <a:avLst/>
              <a:gdLst/>
              <a:ahLst/>
              <a:cxnLst/>
              <a:rect l="l" t="t" r="r" b="b"/>
              <a:pathLst>
                <a:path w="359570" h="314918">
                  <a:moveTo>
                    <a:pt x="248366" y="91443"/>
                  </a:moveTo>
                  <a:cubicBezTo>
                    <a:pt x="235741" y="91443"/>
                    <a:pt x="225506" y="101678"/>
                    <a:pt x="225506" y="114303"/>
                  </a:cubicBezTo>
                  <a:cubicBezTo>
                    <a:pt x="225506" y="126928"/>
                    <a:pt x="235741" y="137163"/>
                    <a:pt x="248366" y="137163"/>
                  </a:cubicBezTo>
                  <a:cubicBezTo>
                    <a:pt x="260991" y="137163"/>
                    <a:pt x="271226" y="126928"/>
                    <a:pt x="271226" y="114303"/>
                  </a:cubicBezTo>
                  <a:cubicBezTo>
                    <a:pt x="271226" y="101678"/>
                    <a:pt x="260991" y="91443"/>
                    <a:pt x="248366" y="91443"/>
                  </a:cubicBezTo>
                  <a:close/>
                  <a:moveTo>
                    <a:pt x="179785" y="91442"/>
                  </a:moveTo>
                  <a:cubicBezTo>
                    <a:pt x="167160" y="91442"/>
                    <a:pt x="156925" y="101677"/>
                    <a:pt x="156925" y="114302"/>
                  </a:cubicBezTo>
                  <a:cubicBezTo>
                    <a:pt x="156925" y="126927"/>
                    <a:pt x="167160" y="137162"/>
                    <a:pt x="179785" y="137162"/>
                  </a:cubicBezTo>
                  <a:cubicBezTo>
                    <a:pt x="192410" y="137162"/>
                    <a:pt x="202645" y="126927"/>
                    <a:pt x="202645" y="114302"/>
                  </a:cubicBezTo>
                  <a:cubicBezTo>
                    <a:pt x="202645" y="101677"/>
                    <a:pt x="192410" y="91442"/>
                    <a:pt x="179785" y="91442"/>
                  </a:cubicBezTo>
                  <a:close/>
                  <a:moveTo>
                    <a:pt x="111205" y="91441"/>
                  </a:moveTo>
                  <a:cubicBezTo>
                    <a:pt x="98580" y="91441"/>
                    <a:pt x="88345" y="101676"/>
                    <a:pt x="88345" y="114301"/>
                  </a:cubicBezTo>
                  <a:cubicBezTo>
                    <a:pt x="88345" y="126926"/>
                    <a:pt x="98580" y="137161"/>
                    <a:pt x="111205" y="137161"/>
                  </a:cubicBezTo>
                  <a:cubicBezTo>
                    <a:pt x="123830" y="137161"/>
                    <a:pt x="134065" y="126926"/>
                    <a:pt x="134065" y="114301"/>
                  </a:cubicBezTo>
                  <a:cubicBezTo>
                    <a:pt x="134065" y="101676"/>
                    <a:pt x="123830" y="91441"/>
                    <a:pt x="111205" y="91441"/>
                  </a:cubicBezTo>
                  <a:close/>
                  <a:moveTo>
                    <a:pt x="179785" y="0"/>
                  </a:moveTo>
                  <a:cubicBezTo>
                    <a:pt x="279078" y="0"/>
                    <a:pt x="359570" y="51174"/>
                    <a:pt x="359570" y="114300"/>
                  </a:cubicBezTo>
                  <a:cubicBezTo>
                    <a:pt x="359570" y="143601"/>
                    <a:pt x="342229" y="170326"/>
                    <a:pt x="313662" y="190272"/>
                  </a:cubicBezTo>
                  <a:lnTo>
                    <a:pt x="337434" y="283668"/>
                  </a:lnTo>
                  <a:lnTo>
                    <a:pt x="275364" y="208846"/>
                  </a:lnTo>
                  <a:cubicBezTo>
                    <a:pt x="253448" y="219054"/>
                    <a:pt x="227591" y="224636"/>
                    <a:pt x="199815" y="226029"/>
                  </a:cubicBezTo>
                  <a:lnTo>
                    <a:pt x="179785" y="314918"/>
                  </a:lnTo>
                  <a:lnTo>
                    <a:pt x="159901" y="226673"/>
                  </a:lnTo>
                  <a:cubicBezTo>
                    <a:pt x="131977" y="225867"/>
                    <a:pt x="106168" y="219532"/>
                    <a:pt x="84329" y="208698"/>
                  </a:cubicBezTo>
                  <a:lnTo>
                    <a:pt x="22138" y="283667"/>
                  </a:lnTo>
                  <a:lnTo>
                    <a:pt x="46220" y="189052"/>
                  </a:lnTo>
                  <a:cubicBezTo>
                    <a:pt x="17151" y="170031"/>
                    <a:pt x="0" y="143439"/>
                    <a:pt x="0" y="114300"/>
                  </a:cubicBezTo>
                  <a:cubicBezTo>
                    <a:pt x="0" y="51174"/>
                    <a:pt x="80492" y="0"/>
                    <a:pt x="17978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Arial"/>
              </a:endParaRPr>
            </a:p>
          </p:txBody>
        </p:sp>
      </p:grpSp>
      <p:sp>
        <p:nvSpPr>
          <p:cNvPr id="23" name="Rectangle 22"/>
          <p:cNvSpPr/>
          <p:nvPr/>
        </p:nvSpPr>
        <p:spPr>
          <a:xfrm>
            <a:off x="7041223" y="5263513"/>
            <a:ext cx="1884218" cy="541117"/>
          </a:xfrm>
          <a:prstGeom prst="rect">
            <a:avLst/>
          </a:prstGeom>
        </p:spPr>
        <p:txBody>
          <a:bodyPr wrap="square" lIns="48203" tIns="24102" rIns="48203" bIns="24102">
            <a:spAutoFit/>
          </a:bodyPr>
          <a:lstStyle/>
          <a:p>
            <a:r>
              <a:rPr lang="en-US" sz="1600" dirty="0">
                <a:solidFill>
                  <a:schemeClr val="bg1"/>
                </a:solidFill>
                <a:latin typeface="Arial"/>
              </a:rPr>
              <a:t>Securing multi-tenancy designs</a:t>
            </a:r>
          </a:p>
        </p:txBody>
      </p:sp>
      <p:grpSp>
        <p:nvGrpSpPr>
          <p:cNvPr id="141" name="Group 140"/>
          <p:cNvGrpSpPr/>
          <p:nvPr/>
        </p:nvGrpSpPr>
        <p:grpSpPr>
          <a:xfrm>
            <a:off x="6574267" y="5179297"/>
            <a:ext cx="408271" cy="548640"/>
            <a:chOff x="11411551" y="7052376"/>
            <a:chExt cx="725815" cy="731520"/>
          </a:xfrm>
        </p:grpSpPr>
        <p:sp>
          <p:nvSpPr>
            <p:cNvPr id="109" name="Oval 314"/>
            <p:cNvSpPr>
              <a:spLocks/>
            </p:cNvSpPr>
            <p:nvPr/>
          </p:nvSpPr>
          <p:spPr bwMode="auto">
            <a:xfrm>
              <a:off x="11411551" y="7052376"/>
              <a:ext cx="725815" cy="73152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rgbClr val="00B0F0"/>
                </a:solidFill>
                <a:latin typeface="Arial"/>
              </a:endParaRPr>
            </a:p>
          </p:txBody>
        </p:sp>
        <p:grpSp>
          <p:nvGrpSpPr>
            <p:cNvPr id="110" name="Group 20"/>
            <p:cNvGrpSpPr/>
            <p:nvPr/>
          </p:nvGrpSpPr>
          <p:grpSpPr>
            <a:xfrm>
              <a:off x="11515416" y="7169474"/>
              <a:ext cx="518436" cy="442634"/>
              <a:chOff x="-2800668" y="897370"/>
              <a:chExt cx="2205038" cy="2066925"/>
            </a:xfrm>
          </p:grpSpPr>
          <p:sp>
            <p:nvSpPr>
              <p:cNvPr id="111" name="Oval 6"/>
              <p:cNvSpPr>
                <a:spLocks noChangeArrowheads="1"/>
              </p:cNvSpPr>
              <p:nvPr/>
            </p:nvSpPr>
            <p:spPr bwMode="auto">
              <a:xfrm>
                <a:off x="-1969914" y="1074252"/>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2" name="Oval 7"/>
              <p:cNvSpPr>
                <a:spLocks noChangeArrowheads="1"/>
              </p:cNvSpPr>
              <p:nvPr/>
            </p:nvSpPr>
            <p:spPr bwMode="auto">
              <a:xfrm>
                <a:off x="-2669544" y="2297104"/>
                <a:ext cx="550554" cy="54773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3" name="Oval 8"/>
              <p:cNvSpPr>
                <a:spLocks noChangeArrowheads="1"/>
              </p:cNvSpPr>
              <p:nvPr/>
            </p:nvSpPr>
            <p:spPr bwMode="auto">
              <a:xfrm>
                <a:off x="-1248867" y="2295703"/>
                <a:ext cx="543529" cy="55054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sp>
            <p:nvSpPr>
              <p:cNvPr id="114" name="Freeform 9"/>
              <p:cNvSpPr>
                <a:spLocks noEditPoints="1"/>
              </p:cNvSpPr>
              <p:nvPr/>
            </p:nvSpPr>
            <p:spPr bwMode="auto">
              <a:xfrm>
                <a:off x="-2800668" y="897370"/>
                <a:ext cx="2205038" cy="2066925"/>
              </a:xfrm>
              <a:custGeom>
                <a:avLst/>
                <a:gdLst>
                  <a:gd name="T0" fmla="*/ 481 w 588"/>
                  <a:gd name="T1" fmla="*/ 335 h 551"/>
                  <a:gd name="T2" fmla="*/ 475 w 588"/>
                  <a:gd name="T3" fmla="*/ 336 h 551"/>
                  <a:gd name="T4" fmla="*/ 381 w 588"/>
                  <a:gd name="T5" fmla="*/ 185 h 551"/>
                  <a:gd name="T6" fmla="*/ 387 w 588"/>
                  <a:gd name="T7" fmla="*/ 67 h 551"/>
                  <a:gd name="T8" fmla="*/ 240 w 588"/>
                  <a:gd name="T9" fmla="*/ 30 h 551"/>
                  <a:gd name="T10" fmla="*/ 201 w 588"/>
                  <a:gd name="T11" fmla="*/ 177 h 551"/>
                  <a:gd name="T12" fmla="*/ 208 w 588"/>
                  <a:gd name="T13" fmla="*/ 187 h 551"/>
                  <a:gd name="T14" fmla="*/ 114 w 588"/>
                  <a:gd name="T15" fmla="*/ 336 h 551"/>
                  <a:gd name="T16" fmla="*/ 107 w 588"/>
                  <a:gd name="T17" fmla="*/ 335 h 551"/>
                  <a:gd name="T18" fmla="*/ 0 w 588"/>
                  <a:gd name="T19" fmla="*/ 443 h 551"/>
                  <a:gd name="T20" fmla="*/ 107 w 588"/>
                  <a:gd name="T21" fmla="*/ 551 h 551"/>
                  <a:gd name="T22" fmla="*/ 202 w 588"/>
                  <a:gd name="T23" fmla="*/ 493 h 551"/>
                  <a:gd name="T24" fmla="*/ 387 w 588"/>
                  <a:gd name="T25" fmla="*/ 495 h 551"/>
                  <a:gd name="T26" fmla="*/ 481 w 588"/>
                  <a:gd name="T27" fmla="*/ 551 h 551"/>
                  <a:gd name="T28" fmla="*/ 588 w 588"/>
                  <a:gd name="T29" fmla="*/ 443 h 551"/>
                  <a:gd name="T30" fmla="*/ 481 w 588"/>
                  <a:gd name="T31" fmla="*/ 335 h 551"/>
                  <a:gd name="T32" fmla="*/ 202 w 588"/>
                  <a:gd name="T33" fmla="*/ 394 h 551"/>
                  <a:gd name="T34" fmla="*/ 201 w 588"/>
                  <a:gd name="T35" fmla="*/ 392 h 551"/>
                  <a:gd name="T36" fmla="*/ 293 w 588"/>
                  <a:gd name="T37" fmla="*/ 229 h 551"/>
                  <a:gd name="T38" fmla="*/ 296 w 588"/>
                  <a:gd name="T39" fmla="*/ 229 h 551"/>
                  <a:gd name="T40" fmla="*/ 388 w 588"/>
                  <a:gd name="T41" fmla="*/ 390 h 551"/>
                  <a:gd name="T42" fmla="*/ 387 w 588"/>
                  <a:gd name="T43" fmla="*/ 392 h 551"/>
                  <a:gd name="T44" fmla="*/ 202 w 588"/>
                  <a:gd name="T45" fmla="*/ 39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8" h="551">
                    <a:moveTo>
                      <a:pt x="481" y="335"/>
                    </a:moveTo>
                    <a:cubicBezTo>
                      <a:pt x="479" y="335"/>
                      <a:pt x="477" y="335"/>
                      <a:pt x="475" y="336"/>
                    </a:cubicBezTo>
                    <a:cubicBezTo>
                      <a:pt x="440" y="315"/>
                      <a:pt x="383" y="268"/>
                      <a:pt x="381" y="185"/>
                    </a:cubicBezTo>
                    <a:cubicBezTo>
                      <a:pt x="405" y="151"/>
                      <a:pt x="409" y="105"/>
                      <a:pt x="387" y="67"/>
                    </a:cubicBezTo>
                    <a:cubicBezTo>
                      <a:pt x="357" y="17"/>
                      <a:pt x="291" y="0"/>
                      <a:pt x="240" y="30"/>
                    </a:cubicBezTo>
                    <a:cubicBezTo>
                      <a:pt x="188" y="61"/>
                      <a:pt x="171" y="126"/>
                      <a:pt x="201" y="177"/>
                    </a:cubicBezTo>
                    <a:cubicBezTo>
                      <a:pt x="203" y="181"/>
                      <a:pt x="206" y="184"/>
                      <a:pt x="208" y="187"/>
                    </a:cubicBezTo>
                    <a:cubicBezTo>
                      <a:pt x="205" y="269"/>
                      <a:pt x="148" y="315"/>
                      <a:pt x="114" y="336"/>
                    </a:cubicBezTo>
                    <a:cubicBezTo>
                      <a:pt x="112" y="336"/>
                      <a:pt x="110" y="335"/>
                      <a:pt x="107" y="335"/>
                    </a:cubicBezTo>
                    <a:cubicBezTo>
                      <a:pt x="48" y="335"/>
                      <a:pt x="0" y="384"/>
                      <a:pt x="0" y="443"/>
                    </a:cubicBezTo>
                    <a:cubicBezTo>
                      <a:pt x="0" y="503"/>
                      <a:pt x="48" y="551"/>
                      <a:pt x="107" y="551"/>
                    </a:cubicBezTo>
                    <a:cubicBezTo>
                      <a:pt x="149" y="551"/>
                      <a:pt x="184" y="527"/>
                      <a:pt x="202" y="493"/>
                    </a:cubicBezTo>
                    <a:cubicBezTo>
                      <a:pt x="278" y="447"/>
                      <a:pt x="352" y="475"/>
                      <a:pt x="387" y="495"/>
                    </a:cubicBezTo>
                    <a:cubicBezTo>
                      <a:pt x="405" y="528"/>
                      <a:pt x="441" y="551"/>
                      <a:pt x="481" y="551"/>
                    </a:cubicBezTo>
                    <a:cubicBezTo>
                      <a:pt x="540" y="551"/>
                      <a:pt x="588" y="503"/>
                      <a:pt x="588" y="443"/>
                    </a:cubicBezTo>
                    <a:cubicBezTo>
                      <a:pt x="588" y="384"/>
                      <a:pt x="540" y="335"/>
                      <a:pt x="481" y="335"/>
                    </a:cubicBezTo>
                    <a:close/>
                    <a:moveTo>
                      <a:pt x="202" y="394"/>
                    </a:moveTo>
                    <a:cubicBezTo>
                      <a:pt x="202" y="393"/>
                      <a:pt x="201" y="393"/>
                      <a:pt x="201" y="392"/>
                    </a:cubicBezTo>
                    <a:cubicBezTo>
                      <a:pt x="202" y="352"/>
                      <a:pt x="214" y="272"/>
                      <a:pt x="293" y="229"/>
                    </a:cubicBezTo>
                    <a:cubicBezTo>
                      <a:pt x="294" y="229"/>
                      <a:pt x="295" y="229"/>
                      <a:pt x="296" y="229"/>
                    </a:cubicBezTo>
                    <a:cubicBezTo>
                      <a:pt x="374" y="271"/>
                      <a:pt x="387" y="350"/>
                      <a:pt x="388" y="390"/>
                    </a:cubicBezTo>
                    <a:cubicBezTo>
                      <a:pt x="388" y="391"/>
                      <a:pt x="387" y="391"/>
                      <a:pt x="387" y="392"/>
                    </a:cubicBezTo>
                    <a:cubicBezTo>
                      <a:pt x="352" y="411"/>
                      <a:pt x="278" y="440"/>
                      <a:pt x="202" y="394"/>
                    </a:cubicBezTo>
                    <a:close/>
                  </a:path>
                </a:pathLst>
              </a:cu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a:endParaRPr>
              </a:p>
            </p:txBody>
          </p:sp>
        </p:grpSp>
      </p:grpSp>
      <p:sp>
        <p:nvSpPr>
          <p:cNvPr id="21" name="Rectangle 20"/>
          <p:cNvSpPr/>
          <p:nvPr/>
        </p:nvSpPr>
        <p:spPr>
          <a:xfrm>
            <a:off x="1292735" y="5315706"/>
            <a:ext cx="2283884" cy="541117"/>
          </a:xfrm>
          <a:prstGeom prst="rect">
            <a:avLst/>
          </a:prstGeom>
        </p:spPr>
        <p:txBody>
          <a:bodyPr wrap="square" lIns="48203" tIns="24102" rIns="48203" bIns="24102">
            <a:spAutoFit/>
          </a:bodyPr>
          <a:lstStyle/>
          <a:p>
            <a:r>
              <a:rPr lang="en-US" sz="1600" dirty="0">
                <a:solidFill>
                  <a:schemeClr val="bg1"/>
                </a:solidFill>
                <a:latin typeface="Arial"/>
              </a:rPr>
              <a:t>Extending security posture</a:t>
            </a:r>
          </a:p>
        </p:txBody>
      </p:sp>
      <p:grpSp>
        <p:nvGrpSpPr>
          <p:cNvPr id="553" name="Group 69"/>
          <p:cNvGrpSpPr>
            <a:grpSpLocks noChangeAspect="1"/>
          </p:cNvGrpSpPr>
          <p:nvPr/>
        </p:nvGrpSpPr>
        <p:grpSpPr>
          <a:xfrm>
            <a:off x="809538" y="5110184"/>
            <a:ext cx="452954" cy="617763"/>
            <a:chOff x="633928" y="2157835"/>
            <a:chExt cx="911476" cy="1010788"/>
          </a:xfrm>
        </p:grpSpPr>
        <p:sp>
          <p:nvSpPr>
            <p:cNvPr id="554" name="Oval 314"/>
            <p:cNvSpPr>
              <a:spLocks/>
            </p:cNvSpPr>
            <p:nvPr/>
          </p:nvSpPr>
          <p:spPr bwMode="auto">
            <a:xfrm>
              <a:off x="633928" y="2270933"/>
              <a:ext cx="897692" cy="897690"/>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nchor="ctr"/>
            <a:lstStyle/>
            <a:p>
              <a:pPr eaLnBrk="0" hangingPunct="0">
                <a:lnSpc>
                  <a:spcPct val="90000"/>
                </a:lnSpc>
                <a:defRPr/>
              </a:pPr>
              <a:endParaRPr lang="en-US" sz="1300" kern="0" dirty="0">
                <a:solidFill>
                  <a:srgbClr val="00B0F0"/>
                </a:solidFill>
                <a:latin typeface="Arial"/>
              </a:endParaRPr>
            </a:p>
          </p:txBody>
        </p:sp>
        <p:grpSp>
          <p:nvGrpSpPr>
            <p:cNvPr id="555" name="Group 46"/>
            <p:cNvGrpSpPr/>
            <p:nvPr/>
          </p:nvGrpSpPr>
          <p:grpSpPr>
            <a:xfrm>
              <a:off x="835385" y="2689907"/>
              <a:ext cx="494779" cy="301247"/>
              <a:chOff x="835385" y="2689907"/>
              <a:chExt cx="494779" cy="301247"/>
            </a:xfrm>
          </p:grpSpPr>
          <p:grpSp>
            <p:nvGrpSpPr>
              <p:cNvPr id="557" name="Group 35"/>
              <p:cNvGrpSpPr/>
              <p:nvPr/>
            </p:nvGrpSpPr>
            <p:grpSpPr>
              <a:xfrm>
                <a:off x="835385" y="2689907"/>
                <a:ext cx="114157" cy="301247"/>
                <a:chOff x="3014906" y="4577822"/>
                <a:chExt cx="216969" cy="572558"/>
              </a:xfrm>
            </p:grpSpPr>
            <p:sp>
              <p:nvSpPr>
                <p:cNvPr id="564" name="Oval 563"/>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5" name="Trapezoid 564"/>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8" name="Group 38"/>
              <p:cNvGrpSpPr/>
              <p:nvPr/>
            </p:nvGrpSpPr>
            <p:grpSpPr>
              <a:xfrm>
                <a:off x="1025696" y="2689907"/>
                <a:ext cx="114157" cy="301247"/>
                <a:chOff x="3014906" y="4577822"/>
                <a:chExt cx="216969" cy="572558"/>
              </a:xfrm>
            </p:grpSpPr>
            <p:sp>
              <p:nvSpPr>
                <p:cNvPr id="562" name="Oval 561"/>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3" name="Trapezoid 562"/>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nvGrpSpPr>
              <p:cNvPr id="559" name="Group 41"/>
              <p:cNvGrpSpPr/>
              <p:nvPr/>
            </p:nvGrpSpPr>
            <p:grpSpPr>
              <a:xfrm>
                <a:off x="1216007" y="2689907"/>
                <a:ext cx="114157" cy="301247"/>
                <a:chOff x="3014906" y="4577822"/>
                <a:chExt cx="216969" cy="572558"/>
              </a:xfrm>
            </p:grpSpPr>
            <p:sp>
              <p:nvSpPr>
                <p:cNvPr id="560" name="Oval 559"/>
                <p:cNvSpPr/>
                <p:nvPr/>
              </p:nvSpPr>
              <p:spPr>
                <a:xfrm>
                  <a:off x="3029973" y="4577822"/>
                  <a:ext cx="186834" cy="18683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rgbClr val="FFFFFF"/>
                    </a:solidFill>
                    <a:latin typeface="Arial"/>
                  </a:endParaRPr>
                </a:p>
              </p:txBody>
            </p:sp>
            <p:sp>
              <p:nvSpPr>
                <p:cNvPr id="561" name="Trapezoid 560"/>
                <p:cNvSpPr/>
                <p:nvPr/>
              </p:nvSpPr>
              <p:spPr>
                <a:xfrm flipV="1">
                  <a:off x="3014906" y="4794791"/>
                  <a:ext cx="216969" cy="355589"/>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a:solidFill>
                      <a:srgbClr val="FFFFFF"/>
                    </a:solidFill>
                    <a:latin typeface="Arial"/>
                  </a:endParaRPr>
                </a:p>
              </p:txBody>
            </p:sp>
          </p:grpSp>
        </p:grpSp>
        <p:sp>
          <p:nvSpPr>
            <p:cNvPr id="556" name="TextBox 555"/>
            <p:cNvSpPr txBox="1"/>
            <p:nvPr/>
          </p:nvSpPr>
          <p:spPr>
            <a:xfrm>
              <a:off x="664369" y="2157835"/>
              <a:ext cx="881035" cy="755379"/>
            </a:xfrm>
            <a:prstGeom prst="rect">
              <a:avLst/>
            </a:prstGeom>
            <a:noFill/>
          </p:spPr>
          <p:txBody>
            <a:bodyPr wrap="square" rtlCol="0" anchor="ctr">
              <a:spAutoFit/>
            </a:bodyPr>
            <a:lstStyle/>
            <a:p>
              <a:pPr algn="ctr"/>
              <a:r>
                <a:rPr lang="en-US" sz="1200" dirty="0">
                  <a:latin typeface="Arial"/>
                </a:rPr>
                <a:t>#  !  %</a:t>
              </a:r>
              <a:endParaRPr lang="en-US" sz="1300" dirty="0">
                <a:latin typeface="Arial"/>
              </a:endParaRPr>
            </a:p>
          </p:txBody>
        </p:sp>
      </p:grpSp>
      <p:grpSp>
        <p:nvGrpSpPr>
          <p:cNvPr id="9" name="Group 8"/>
          <p:cNvGrpSpPr/>
          <p:nvPr/>
        </p:nvGrpSpPr>
        <p:grpSpPr>
          <a:xfrm>
            <a:off x="-3667175" y="403480"/>
            <a:ext cx="16786324" cy="369332"/>
            <a:chOff x="-3667177" y="403478"/>
            <a:chExt cx="16786324" cy="369332"/>
          </a:xfrm>
        </p:grpSpPr>
        <p:sp>
          <p:nvSpPr>
            <p:cNvPr id="5" name="TextBox 4"/>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61" name="TextBox 60"/>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62" name="TextBox 61"/>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0" name="TextBox 69"/>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1" name="TextBox 70"/>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2" name="TextBox 71"/>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73" name="TextBox 72"/>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74" name="TextBox 73"/>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75" name="TextBox 74"/>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8" name="Group 7"/>
          <p:cNvGrpSpPr/>
          <p:nvPr/>
        </p:nvGrpSpPr>
        <p:grpSpPr>
          <a:xfrm>
            <a:off x="-6562393" y="1086270"/>
            <a:ext cx="19314896" cy="385308"/>
            <a:chOff x="-6562394" y="979538"/>
            <a:chExt cx="19314896" cy="385306"/>
          </a:xfrm>
        </p:grpSpPr>
        <p:sp>
          <p:nvSpPr>
            <p:cNvPr id="64" name="TextBox 63"/>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66" name="TextBox 65"/>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67" name="TextBox 66"/>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77" name="TextBox 76"/>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78" name="TextBox 77"/>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79" name="TextBox 78"/>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80" name="TextBox 79"/>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81" name="TextBox 80"/>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82" name="TextBox 81"/>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7" name="Group 6"/>
          <p:cNvGrpSpPr/>
          <p:nvPr/>
        </p:nvGrpSpPr>
        <p:grpSpPr>
          <a:xfrm>
            <a:off x="-5114564" y="1785035"/>
            <a:ext cx="19691225" cy="394732"/>
            <a:chOff x="-5114570" y="1785032"/>
            <a:chExt cx="19691226" cy="394732"/>
          </a:xfrm>
        </p:grpSpPr>
        <p:sp>
          <p:nvSpPr>
            <p:cNvPr id="63" name="TextBox 62"/>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65" name="TextBox 64"/>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69" name="TextBox 68"/>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3" name="TextBox 82"/>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4" name="TextBox 83"/>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5" name="TextBox 84"/>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86" name="TextBox 85"/>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87" name="TextBox 86"/>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88" name="TextBox 87"/>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grpSp>
        <p:nvGrpSpPr>
          <p:cNvPr id="103" name="Group 102"/>
          <p:cNvGrpSpPr/>
          <p:nvPr/>
        </p:nvGrpSpPr>
        <p:grpSpPr>
          <a:xfrm>
            <a:off x="-3650240" y="2405856"/>
            <a:ext cx="16786324" cy="369332"/>
            <a:chOff x="-3667177" y="403478"/>
            <a:chExt cx="16786324" cy="369332"/>
          </a:xfrm>
        </p:grpSpPr>
        <p:sp>
          <p:nvSpPr>
            <p:cNvPr id="104" name="TextBox 103"/>
            <p:cNvSpPr txBox="1"/>
            <p:nvPr/>
          </p:nvSpPr>
          <p:spPr>
            <a:xfrm>
              <a:off x="2115459"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05" name="TextBox 104"/>
            <p:cNvSpPr txBox="1"/>
            <p:nvPr/>
          </p:nvSpPr>
          <p:spPr>
            <a:xfrm>
              <a:off x="3746616"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06" name="TextBox 105"/>
            <p:cNvSpPr txBox="1"/>
            <p:nvPr/>
          </p:nvSpPr>
          <p:spPr>
            <a:xfrm>
              <a:off x="563425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07" name="TextBox 106"/>
            <p:cNvSpPr txBox="1"/>
            <p:nvPr/>
          </p:nvSpPr>
          <p:spPr>
            <a:xfrm>
              <a:off x="7898095"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5" name="TextBox 114"/>
            <p:cNvSpPr txBox="1"/>
            <p:nvPr/>
          </p:nvSpPr>
          <p:spPr>
            <a:xfrm>
              <a:off x="9529252"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6" name="TextBox 115"/>
            <p:cNvSpPr txBox="1"/>
            <p:nvPr/>
          </p:nvSpPr>
          <p:spPr>
            <a:xfrm>
              <a:off x="11416886"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sp>
          <p:nvSpPr>
            <p:cNvPr id="117" name="TextBox 116"/>
            <p:cNvSpPr txBox="1"/>
            <p:nvPr/>
          </p:nvSpPr>
          <p:spPr>
            <a:xfrm>
              <a:off x="-3667177" y="403478"/>
              <a:ext cx="1069524" cy="369332"/>
            </a:xfrm>
            <a:prstGeom prst="rect">
              <a:avLst/>
            </a:prstGeom>
            <a:noFill/>
          </p:spPr>
          <p:txBody>
            <a:bodyPr wrap="none" rtlCol="0">
              <a:spAutoFit/>
            </a:bodyPr>
            <a:lstStyle/>
            <a:p>
              <a:r>
                <a:rPr lang="en-US" dirty="0" smtClean="0">
                  <a:solidFill>
                    <a:srgbClr val="9336B4">
                      <a:lumMod val="40000"/>
                      <a:lumOff val="60000"/>
                    </a:srgbClr>
                  </a:solidFill>
                  <a:latin typeface="Arial"/>
                </a:rPr>
                <a:t>AGILITY</a:t>
              </a:r>
              <a:endParaRPr lang="en-US" dirty="0">
                <a:solidFill>
                  <a:srgbClr val="9336B4">
                    <a:lumMod val="40000"/>
                    <a:lumOff val="60000"/>
                  </a:srgbClr>
                </a:solidFill>
                <a:latin typeface="Arial"/>
              </a:endParaRPr>
            </a:p>
          </p:txBody>
        </p:sp>
        <p:sp>
          <p:nvSpPr>
            <p:cNvPr id="118" name="TextBox 117"/>
            <p:cNvSpPr txBox="1"/>
            <p:nvPr/>
          </p:nvSpPr>
          <p:spPr>
            <a:xfrm>
              <a:off x="-2036020" y="403478"/>
              <a:ext cx="1338828" cy="369332"/>
            </a:xfrm>
            <a:prstGeom prst="rect">
              <a:avLst/>
            </a:prstGeom>
            <a:noFill/>
          </p:spPr>
          <p:txBody>
            <a:bodyPr wrap="none" rtlCol="0">
              <a:spAutoFit/>
            </a:bodyPr>
            <a:lstStyle/>
            <a:p>
              <a:r>
                <a:rPr lang="en-US" dirty="0" smtClean="0">
                  <a:solidFill>
                    <a:srgbClr val="3F5CFF">
                      <a:lumMod val="40000"/>
                      <a:lumOff val="60000"/>
                    </a:srgbClr>
                  </a:solidFill>
                  <a:latin typeface="Arial"/>
                </a:rPr>
                <a:t>FLEXIBITY</a:t>
              </a:r>
              <a:endParaRPr lang="en-US" dirty="0">
                <a:solidFill>
                  <a:srgbClr val="3F5CFF">
                    <a:lumMod val="40000"/>
                    <a:lumOff val="60000"/>
                  </a:srgbClr>
                </a:solidFill>
                <a:latin typeface="Arial"/>
              </a:endParaRPr>
            </a:p>
          </p:txBody>
        </p:sp>
        <p:sp>
          <p:nvSpPr>
            <p:cNvPr id="119" name="TextBox 118"/>
            <p:cNvSpPr txBox="1"/>
            <p:nvPr/>
          </p:nvSpPr>
          <p:spPr>
            <a:xfrm>
              <a:off x="-148383" y="403478"/>
              <a:ext cx="1702261" cy="369332"/>
            </a:xfrm>
            <a:prstGeom prst="rect">
              <a:avLst/>
            </a:prstGeom>
            <a:noFill/>
          </p:spPr>
          <p:txBody>
            <a:bodyPr wrap="none" rtlCol="0">
              <a:spAutoFit/>
            </a:bodyPr>
            <a:lstStyle/>
            <a:p>
              <a:r>
                <a:rPr lang="en-US" dirty="0" smtClean="0">
                  <a:solidFill>
                    <a:srgbClr val="5147D1">
                      <a:lumMod val="40000"/>
                      <a:lumOff val="60000"/>
                    </a:srgbClr>
                  </a:solidFill>
                  <a:latin typeface="Arial"/>
                </a:rPr>
                <a:t>AUTOMATION</a:t>
              </a:r>
              <a:endParaRPr lang="en-US" dirty="0">
                <a:solidFill>
                  <a:srgbClr val="5147D1">
                    <a:lumMod val="40000"/>
                    <a:lumOff val="60000"/>
                  </a:srgbClr>
                </a:solidFill>
                <a:latin typeface="Arial"/>
              </a:endParaRPr>
            </a:p>
          </p:txBody>
        </p:sp>
      </p:grpSp>
      <p:grpSp>
        <p:nvGrpSpPr>
          <p:cNvPr id="120" name="Group 119"/>
          <p:cNvGrpSpPr/>
          <p:nvPr/>
        </p:nvGrpSpPr>
        <p:grpSpPr>
          <a:xfrm>
            <a:off x="-6545456" y="3088646"/>
            <a:ext cx="19314896" cy="385308"/>
            <a:chOff x="-6562394" y="979538"/>
            <a:chExt cx="19314896" cy="385306"/>
          </a:xfrm>
        </p:grpSpPr>
        <p:sp>
          <p:nvSpPr>
            <p:cNvPr id="121" name="TextBox 120"/>
            <p:cNvSpPr txBox="1"/>
            <p:nvPr/>
          </p:nvSpPr>
          <p:spPr>
            <a:xfrm>
              <a:off x="4546011" y="979538"/>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2" name="TextBox 121"/>
            <p:cNvSpPr txBox="1"/>
            <p:nvPr/>
          </p:nvSpPr>
          <p:spPr>
            <a:xfrm>
              <a:off x="2573116" y="979538"/>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3" name="TextBox 122"/>
            <p:cNvSpPr txBox="1"/>
            <p:nvPr/>
          </p:nvSpPr>
          <p:spPr>
            <a:xfrm>
              <a:off x="87260" y="979538"/>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4" name="TextBox 123"/>
            <p:cNvSpPr txBox="1"/>
            <p:nvPr/>
          </p:nvSpPr>
          <p:spPr>
            <a:xfrm>
              <a:off x="11195666" y="993876"/>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5" name="TextBox 124"/>
            <p:cNvSpPr txBox="1"/>
            <p:nvPr/>
          </p:nvSpPr>
          <p:spPr>
            <a:xfrm>
              <a:off x="9222770" y="993876"/>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6" name="TextBox 125"/>
            <p:cNvSpPr txBox="1"/>
            <p:nvPr/>
          </p:nvSpPr>
          <p:spPr>
            <a:xfrm>
              <a:off x="6736914" y="993876"/>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sp>
          <p:nvSpPr>
            <p:cNvPr id="127" name="TextBox 126"/>
            <p:cNvSpPr txBox="1"/>
            <p:nvPr/>
          </p:nvSpPr>
          <p:spPr>
            <a:xfrm>
              <a:off x="-2103643" y="995514"/>
              <a:ext cx="1556836" cy="369330"/>
            </a:xfrm>
            <a:prstGeom prst="rect">
              <a:avLst/>
            </a:prstGeom>
            <a:noFill/>
          </p:spPr>
          <p:txBody>
            <a:bodyPr wrap="none" rtlCol="0">
              <a:spAutoFit/>
            </a:bodyPr>
            <a:lstStyle/>
            <a:p>
              <a:r>
                <a:rPr lang="en-US" dirty="0">
                  <a:solidFill>
                    <a:srgbClr val="9336B4">
                      <a:lumMod val="40000"/>
                      <a:lumOff val="60000"/>
                    </a:srgbClr>
                  </a:solidFill>
                  <a:latin typeface="Arial"/>
                </a:rPr>
                <a:t>EFFICIENCY</a:t>
              </a:r>
            </a:p>
          </p:txBody>
        </p:sp>
        <p:sp>
          <p:nvSpPr>
            <p:cNvPr id="128" name="TextBox 127"/>
            <p:cNvSpPr txBox="1"/>
            <p:nvPr/>
          </p:nvSpPr>
          <p:spPr>
            <a:xfrm>
              <a:off x="-4076538" y="995514"/>
              <a:ext cx="1326004" cy="369330"/>
            </a:xfrm>
            <a:prstGeom prst="rect">
              <a:avLst/>
            </a:prstGeom>
            <a:noFill/>
          </p:spPr>
          <p:txBody>
            <a:bodyPr wrap="none" rtlCol="0">
              <a:spAutoFit/>
            </a:bodyPr>
            <a:lstStyle/>
            <a:p>
              <a:r>
                <a:rPr lang="en-US" dirty="0">
                  <a:solidFill>
                    <a:srgbClr val="5147D1">
                      <a:lumMod val="40000"/>
                      <a:lumOff val="60000"/>
                    </a:srgbClr>
                  </a:solidFill>
                  <a:latin typeface="Arial"/>
                </a:rPr>
                <a:t>VISIBILITY</a:t>
              </a:r>
            </a:p>
          </p:txBody>
        </p:sp>
        <p:sp>
          <p:nvSpPr>
            <p:cNvPr id="129" name="TextBox 128"/>
            <p:cNvSpPr txBox="1"/>
            <p:nvPr/>
          </p:nvSpPr>
          <p:spPr>
            <a:xfrm>
              <a:off x="-6562394" y="995514"/>
              <a:ext cx="1851789" cy="369330"/>
            </a:xfrm>
            <a:prstGeom prst="rect">
              <a:avLst/>
            </a:prstGeom>
            <a:noFill/>
          </p:spPr>
          <p:txBody>
            <a:bodyPr wrap="none" rtlCol="0">
              <a:spAutoFit/>
            </a:bodyPr>
            <a:lstStyle/>
            <a:p>
              <a:r>
                <a:rPr lang="en-US" dirty="0">
                  <a:solidFill>
                    <a:srgbClr val="3F5CFF">
                      <a:lumMod val="40000"/>
                      <a:lumOff val="60000"/>
                    </a:srgbClr>
                  </a:solidFill>
                  <a:latin typeface="Arial"/>
                </a:rPr>
                <a:t>CONSISTENCY</a:t>
              </a:r>
            </a:p>
          </p:txBody>
        </p:sp>
      </p:grpSp>
      <p:grpSp>
        <p:nvGrpSpPr>
          <p:cNvPr id="130" name="Group 129"/>
          <p:cNvGrpSpPr/>
          <p:nvPr/>
        </p:nvGrpSpPr>
        <p:grpSpPr>
          <a:xfrm>
            <a:off x="-5097627" y="3787411"/>
            <a:ext cx="19691225" cy="394732"/>
            <a:chOff x="-5114570" y="1785032"/>
            <a:chExt cx="19691226" cy="394732"/>
          </a:xfrm>
        </p:grpSpPr>
        <p:sp>
          <p:nvSpPr>
            <p:cNvPr id="131" name="TextBox 130"/>
            <p:cNvSpPr txBox="1"/>
            <p:nvPr/>
          </p:nvSpPr>
          <p:spPr>
            <a:xfrm>
              <a:off x="1584339" y="1787866"/>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2" name="TextBox 131"/>
            <p:cNvSpPr txBox="1"/>
            <p:nvPr/>
          </p:nvSpPr>
          <p:spPr>
            <a:xfrm>
              <a:off x="4068091" y="1787866"/>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3" name="TextBox 132"/>
            <p:cNvSpPr txBox="1"/>
            <p:nvPr/>
          </p:nvSpPr>
          <p:spPr>
            <a:xfrm>
              <a:off x="6731279" y="1787866"/>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4" name="TextBox 133"/>
            <p:cNvSpPr txBox="1"/>
            <p:nvPr/>
          </p:nvSpPr>
          <p:spPr>
            <a:xfrm>
              <a:off x="8283248" y="18104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5" name="TextBox 134"/>
            <p:cNvSpPr txBox="1"/>
            <p:nvPr/>
          </p:nvSpPr>
          <p:spPr>
            <a:xfrm>
              <a:off x="10767000" y="18104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6" name="TextBox 135"/>
            <p:cNvSpPr txBox="1"/>
            <p:nvPr/>
          </p:nvSpPr>
          <p:spPr>
            <a:xfrm>
              <a:off x="13430188" y="18104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sp>
          <p:nvSpPr>
            <p:cNvPr id="137" name="TextBox 136"/>
            <p:cNvSpPr txBox="1"/>
            <p:nvPr/>
          </p:nvSpPr>
          <p:spPr>
            <a:xfrm>
              <a:off x="-5114570" y="1785032"/>
              <a:ext cx="2078326" cy="369332"/>
            </a:xfrm>
            <a:prstGeom prst="rect">
              <a:avLst/>
            </a:prstGeom>
            <a:noFill/>
          </p:spPr>
          <p:txBody>
            <a:bodyPr wrap="none" rtlCol="0">
              <a:spAutoFit/>
            </a:bodyPr>
            <a:lstStyle/>
            <a:p>
              <a:r>
                <a:rPr lang="en-US" dirty="0">
                  <a:solidFill>
                    <a:srgbClr val="5147D1">
                      <a:lumMod val="40000"/>
                      <a:lumOff val="60000"/>
                    </a:srgbClr>
                  </a:solidFill>
                  <a:latin typeface="Arial"/>
                </a:rPr>
                <a:t>CONSOLIDATION</a:t>
              </a:r>
            </a:p>
          </p:txBody>
        </p:sp>
        <p:sp>
          <p:nvSpPr>
            <p:cNvPr id="138" name="TextBox 137"/>
            <p:cNvSpPr txBox="1"/>
            <p:nvPr/>
          </p:nvSpPr>
          <p:spPr>
            <a:xfrm>
              <a:off x="-2630818" y="1785032"/>
              <a:ext cx="2257990" cy="369332"/>
            </a:xfrm>
            <a:prstGeom prst="rect">
              <a:avLst/>
            </a:prstGeom>
            <a:noFill/>
          </p:spPr>
          <p:txBody>
            <a:bodyPr wrap="none" rtlCol="0">
              <a:spAutoFit/>
            </a:bodyPr>
            <a:lstStyle/>
            <a:p>
              <a:r>
                <a:rPr lang="en-US" dirty="0">
                  <a:solidFill>
                    <a:srgbClr val="9336B4">
                      <a:lumMod val="40000"/>
                      <a:lumOff val="60000"/>
                    </a:srgbClr>
                  </a:solidFill>
                  <a:latin typeface="Arial"/>
                </a:rPr>
                <a:t>COST</a:t>
              </a:r>
              <a:r>
                <a:rPr lang="en-US" dirty="0" smtClean="0">
                  <a:solidFill>
                    <a:srgbClr val="5147D1">
                      <a:lumMod val="40000"/>
                      <a:lumOff val="60000"/>
                    </a:srgbClr>
                  </a:solidFill>
                  <a:latin typeface="Arial"/>
                </a:rPr>
                <a:t> </a:t>
              </a:r>
              <a:r>
                <a:rPr lang="en-US" dirty="0">
                  <a:solidFill>
                    <a:srgbClr val="9336B4">
                      <a:lumMod val="40000"/>
                      <a:lumOff val="60000"/>
                    </a:srgbClr>
                  </a:solidFill>
                  <a:latin typeface="Arial"/>
                </a:rPr>
                <a:t>REDUCTION</a:t>
              </a:r>
            </a:p>
          </p:txBody>
        </p:sp>
        <p:sp>
          <p:nvSpPr>
            <p:cNvPr id="139" name="TextBox 138"/>
            <p:cNvSpPr txBox="1"/>
            <p:nvPr/>
          </p:nvSpPr>
          <p:spPr>
            <a:xfrm>
              <a:off x="32370" y="1785032"/>
              <a:ext cx="1146468" cy="369332"/>
            </a:xfrm>
            <a:prstGeom prst="rect">
              <a:avLst/>
            </a:prstGeom>
            <a:noFill/>
          </p:spPr>
          <p:txBody>
            <a:bodyPr wrap="none" rtlCol="0">
              <a:spAutoFit/>
            </a:bodyPr>
            <a:lstStyle/>
            <a:p>
              <a:r>
                <a:rPr lang="en-US" dirty="0">
                  <a:solidFill>
                    <a:srgbClr val="3F5CFF">
                      <a:lumMod val="40000"/>
                      <a:lumOff val="60000"/>
                    </a:srgbClr>
                  </a:solidFill>
                  <a:latin typeface="Arial"/>
                </a:rPr>
                <a:t>ELASTIC</a:t>
              </a:r>
            </a:p>
          </p:txBody>
        </p:sp>
      </p:grpSp>
      <p:pic>
        <p:nvPicPr>
          <p:cNvPr id="102" name="Picture 2"/>
          <p:cNvPicPr>
            <a:picLocks noChangeAspect="1" noChangeArrowheads="1"/>
          </p:cNvPicPr>
          <p:nvPr/>
        </p:nvPicPr>
        <p:blipFill>
          <a:blip r:embed="rId4" cstate="print"/>
          <a:srcRect/>
          <a:stretch>
            <a:fillRect/>
          </a:stretch>
        </p:blipFill>
        <p:spPr bwMode="auto">
          <a:xfrm>
            <a:off x="2434871" y="880420"/>
            <a:ext cx="3813533" cy="2840690"/>
          </a:xfrm>
          <a:prstGeom prst="rect">
            <a:avLst/>
          </a:prstGeom>
          <a:noFill/>
          <a:ln w="9525">
            <a:noFill/>
            <a:miter lim="800000"/>
            <a:headEnd/>
            <a:tailEnd/>
          </a:ln>
          <a:effectLst>
            <a:softEdge rad="31750"/>
          </a:effectLst>
        </p:spPr>
      </p:pic>
      <p:sp>
        <p:nvSpPr>
          <p:cNvPr id="177" name="TextBox 162"/>
          <p:cNvSpPr txBox="1">
            <a:spLocks noChangeArrowheads="1"/>
          </p:cNvSpPr>
          <p:nvPr/>
        </p:nvSpPr>
        <p:spPr bwMode="auto">
          <a:xfrm>
            <a:off x="-2460575" y="6723322"/>
            <a:ext cx="882983" cy="290271"/>
          </a:xfrm>
          <a:prstGeom prst="rect">
            <a:avLst/>
          </a:prstGeom>
          <a:noFill/>
          <a:ln w="9525">
            <a:noFill/>
            <a:miter lim="800000"/>
            <a:headEnd/>
            <a:tailEnd/>
          </a:ln>
          <a:effectLst/>
        </p:spPr>
        <p:txBody>
          <a:bodyPr wrap="square" lIns="108797" tIns="85668" rIns="108797" bIns="42834" anchor="ctr" anchorCtr="0">
            <a:spAutoFit/>
          </a:bodyPr>
          <a:lstStyle/>
          <a:p>
            <a:pPr algn="ctr">
              <a:lnSpc>
                <a:spcPts val="1190"/>
              </a:lnSpc>
              <a:spcBef>
                <a:spcPct val="40000"/>
              </a:spcBef>
              <a:buClr>
                <a:srgbClr val="59B7D9"/>
              </a:buClr>
              <a:buSzPct val="100000"/>
              <a:defRPr/>
            </a:pPr>
            <a:r>
              <a:rPr lang="en-US" sz="1300" dirty="0">
                <a:ea typeface="ＭＳ Ｐゴシック"/>
                <a:cs typeface="ＭＳ Ｐゴシック"/>
              </a:rPr>
              <a:t>Appliance</a:t>
            </a:r>
          </a:p>
        </p:txBody>
      </p:sp>
      <p:grpSp>
        <p:nvGrpSpPr>
          <p:cNvPr id="29" name="Group 28"/>
          <p:cNvGrpSpPr/>
          <p:nvPr/>
        </p:nvGrpSpPr>
        <p:grpSpPr>
          <a:xfrm>
            <a:off x="1242963" y="1769763"/>
            <a:ext cx="6123261" cy="1143000"/>
            <a:chOff x="894322" y="1085088"/>
            <a:chExt cx="6123261" cy="1143000"/>
          </a:xfrm>
        </p:grpSpPr>
        <p:sp>
          <p:nvSpPr>
            <p:cNvPr id="3" name="Pentagon 2"/>
            <p:cNvSpPr/>
            <p:nvPr/>
          </p:nvSpPr>
          <p:spPr>
            <a:xfrm>
              <a:off x="894322" y="1455598"/>
              <a:ext cx="6123261" cy="442343"/>
            </a:xfrm>
            <a:prstGeom prst="homePlate">
              <a:avLst/>
            </a:prstGeom>
            <a:gradFill flip="none" rotWithShape="1">
              <a:gsLst>
                <a:gs pos="0">
                  <a:schemeClr val="accent2"/>
                </a:gs>
                <a:gs pos="100000">
                  <a:schemeClr val="accent6">
                    <a:alpha val="5300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154" name="Pentagon 153"/>
            <p:cNvSpPr/>
            <p:nvPr/>
          </p:nvSpPr>
          <p:spPr>
            <a:xfrm>
              <a:off x="2865804"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sp>
          <p:nvSpPr>
            <p:cNvPr id="190" name="Pentagon 189"/>
            <p:cNvSpPr/>
            <p:nvPr/>
          </p:nvSpPr>
          <p:spPr>
            <a:xfrm>
              <a:off x="4722892" y="1369627"/>
              <a:ext cx="342900" cy="573922"/>
            </a:xfrm>
            <a:prstGeom prst="homePlate">
              <a:avLst/>
            </a:prstGeom>
            <a:gradFill flip="none" rotWithShape="1">
              <a:gsLst>
                <a:gs pos="0">
                  <a:schemeClr val="bg1">
                    <a:alpha val="22000"/>
                  </a:schemeClr>
                </a:gs>
                <a:gs pos="100000">
                  <a:srgbClr val="FFFFFF">
                    <a:alpha val="84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a:endParaRPr>
            </a:p>
          </p:txBody>
        </p:sp>
        <p:grpSp>
          <p:nvGrpSpPr>
            <p:cNvPr id="26" name="Group 25"/>
            <p:cNvGrpSpPr/>
            <p:nvPr/>
          </p:nvGrpSpPr>
          <p:grpSpPr>
            <a:xfrm>
              <a:off x="1751990" y="1085088"/>
              <a:ext cx="965430" cy="1143000"/>
              <a:chOff x="1751990" y="1085088"/>
              <a:chExt cx="965430" cy="1143000"/>
            </a:xfrm>
          </p:grpSpPr>
          <p:grpSp>
            <p:nvGrpSpPr>
              <p:cNvPr id="176" name="Group 175"/>
              <p:cNvGrpSpPr>
                <a:grpSpLocks noChangeAspect="1"/>
              </p:cNvGrpSpPr>
              <p:nvPr/>
            </p:nvGrpSpPr>
            <p:grpSpPr>
              <a:xfrm>
                <a:off x="1751990" y="1085088"/>
                <a:ext cx="965430" cy="1143000"/>
                <a:chOff x="2577055" y="5464132"/>
                <a:chExt cx="1021742" cy="1209666"/>
              </a:xfrm>
            </p:grpSpPr>
            <p:sp>
              <p:nvSpPr>
                <p:cNvPr id="178" name="Oval 263"/>
                <p:cNvSpPr>
                  <a:spLocks/>
                </p:cNvSpPr>
                <p:nvPr/>
              </p:nvSpPr>
              <p:spPr bwMode="auto">
                <a:xfrm>
                  <a:off x="2594928" y="5464132"/>
                  <a:ext cx="966770" cy="120966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79" name="Picture 178" descr="iconthing.ai"/>
                <p:cNvPicPr>
                  <a:picLocks noChangeAspect="1"/>
                </p:cNvPicPr>
                <p:nvPr/>
              </p:nvPicPr>
              <p:blipFill>
                <a:blip r:embed="rId5" cstate="email">
                  <a:extLst>
                    <a:ext uri="{28A0092B-C50C-407E-A947-70E740481C1C}">
                      <a14:useLocalDpi xmlns:a14="http://schemas.microsoft.com/office/drawing/2010/main"/>
                    </a:ext>
                  </a:extLst>
                </a:blip>
                <a:srcRect l="21772" t="48646" r="68423" b="47454"/>
                <a:stretch>
                  <a:fillRect/>
                </a:stretch>
              </p:blipFill>
              <p:spPr>
                <a:xfrm>
                  <a:off x="2577055" y="5997209"/>
                  <a:ext cx="1021742" cy="337859"/>
                </a:xfrm>
                <a:prstGeom prst="rect">
                  <a:avLst/>
                </a:prstGeom>
              </p:spPr>
            </p:pic>
          </p:grpSp>
          <p:sp>
            <p:nvSpPr>
              <p:cNvPr id="22" name="TextBox 21"/>
              <p:cNvSpPr txBox="1"/>
              <p:nvPr/>
            </p:nvSpPr>
            <p:spPr>
              <a:xfrm>
                <a:off x="1907283" y="1159860"/>
                <a:ext cx="623101" cy="492443"/>
              </a:xfrm>
              <a:prstGeom prst="rect">
                <a:avLst/>
              </a:prstGeom>
              <a:noFill/>
            </p:spPr>
            <p:txBody>
              <a:bodyPr wrap="square" rtlCol="0">
                <a:spAutoFit/>
              </a:bodyPr>
              <a:lstStyle/>
              <a:p>
                <a:pPr algn="ctr"/>
                <a:r>
                  <a:rPr lang="en-US" sz="1300" dirty="0">
                    <a:solidFill>
                      <a:schemeClr val="bg1"/>
                    </a:solidFill>
                    <a:latin typeface="Arial"/>
                  </a:rPr>
                  <a:t>Physical</a:t>
                </a:r>
              </a:p>
            </p:txBody>
          </p:sp>
        </p:grpSp>
        <p:grpSp>
          <p:nvGrpSpPr>
            <p:cNvPr id="27" name="Group 26"/>
            <p:cNvGrpSpPr/>
            <p:nvPr/>
          </p:nvGrpSpPr>
          <p:grpSpPr>
            <a:xfrm>
              <a:off x="3619207" y="1085088"/>
              <a:ext cx="920251" cy="1143000"/>
              <a:chOff x="3619207" y="1085088"/>
              <a:chExt cx="920251" cy="1143000"/>
            </a:xfrm>
          </p:grpSpPr>
          <p:grpSp>
            <p:nvGrpSpPr>
              <p:cNvPr id="186" name="Group 185"/>
              <p:cNvGrpSpPr>
                <a:grpSpLocks noChangeAspect="1"/>
              </p:cNvGrpSpPr>
              <p:nvPr/>
            </p:nvGrpSpPr>
            <p:grpSpPr>
              <a:xfrm>
                <a:off x="3619207" y="1085088"/>
                <a:ext cx="920251" cy="1143000"/>
                <a:chOff x="5741644" y="4362935"/>
                <a:chExt cx="350668" cy="435548"/>
              </a:xfrm>
            </p:grpSpPr>
            <p:sp>
              <p:nvSpPr>
                <p:cNvPr id="188" name="Oval 263"/>
                <p:cNvSpPr>
                  <a:spLocks/>
                </p:cNvSpPr>
                <p:nvPr/>
              </p:nvSpPr>
              <p:spPr bwMode="auto">
                <a:xfrm>
                  <a:off x="5741644" y="4362935"/>
                  <a:ext cx="350668" cy="435548"/>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pic>
              <p:nvPicPr>
                <p:cNvPr id="189" name="Picture 150" descr="ICON_VM_basic_label_Q30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85471" y="4493754"/>
                  <a:ext cx="273214" cy="228213"/>
                </a:xfrm>
                <a:prstGeom prst="rect">
                  <a:avLst/>
                </a:prstGeom>
                <a:noFill/>
                <a:ln w="9525">
                  <a:noFill/>
                  <a:miter lim="800000"/>
                  <a:headEnd/>
                  <a:tailEnd/>
                </a:ln>
              </p:spPr>
            </p:pic>
          </p:grpSp>
          <p:sp>
            <p:nvSpPr>
              <p:cNvPr id="191" name="TextBox 190"/>
              <p:cNvSpPr txBox="1"/>
              <p:nvPr/>
            </p:nvSpPr>
            <p:spPr>
              <a:xfrm>
                <a:off x="3851113" y="1159860"/>
                <a:ext cx="654538" cy="292388"/>
              </a:xfrm>
              <a:prstGeom prst="rect">
                <a:avLst/>
              </a:prstGeom>
              <a:noFill/>
            </p:spPr>
            <p:txBody>
              <a:bodyPr wrap="none" rtlCol="0">
                <a:spAutoFit/>
              </a:bodyPr>
              <a:lstStyle/>
              <a:p>
                <a:r>
                  <a:rPr lang="en-US" sz="1300" dirty="0">
                    <a:solidFill>
                      <a:schemeClr val="bg1"/>
                    </a:solidFill>
                    <a:latin typeface="Arial"/>
                  </a:rPr>
                  <a:t>Virtual</a:t>
                </a:r>
              </a:p>
            </p:txBody>
          </p:sp>
        </p:grpSp>
        <p:grpSp>
          <p:nvGrpSpPr>
            <p:cNvPr id="28" name="Group 27"/>
            <p:cNvGrpSpPr/>
            <p:nvPr/>
          </p:nvGrpSpPr>
          <p:grpSpPr>
            <a:xfrm>
              <a:off x="5536327" y="1085088"/>
              <a:ext cx="854418" cy="1143000"/>
              <a:chOff x="5536327" y="1085088"/>
              <a:chExt cx="854418" cy="1143000"/>
            </a:xfrm>
          </p:grpSpPr>
          <p:grpSp>
            <p:nvGrpSpPr>
              <p:cNvPr id="181" name="Group 180"/>
              <p:cNvGrpSpPr>
                <a:grpSpLocks noChangeAspect="1"/>
              </p:cNvGrpSpPr>
              <p:nvPr/>
            </p:nvGrpSpPr>
            <p:grpSpPr>
              <a:xfrm>
                <a:off x="5536327" y="1085088"/>
                <a:ext cx="854418" cy="1143000"/>
                <a:chOff x="4209043" y="3923012"/>
                <a:chExt cx="909001" cy="1216026"/>
              </a:xfrm>
            </p:grpSpPr>
            <p:sp>
              <p:nvSpPr>
                <p:cNvPr id="183" name="Oval 86"/>
                <p:cNvSpPr>
                  <a:spLocks/>
                </p:cNvSpPr>
                <p:nvPr/>
              </p:nvSpPr>
              <p:spPr bwMode="auto">
                <a:xfrm>
                  <a:off x="4209043" y="3923012"/>
                  <a:ext cx="909001"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eaLnBrk="0" hangingPunct="0">
                    <a:lnSpc>
                      <a:spcPct val="90000"/>
                    </a:lnSpc>
                    <a:defRPr/>
                  </a:pPr>
                  <a:endParaRPr lang="en-US" kern="0" dirty="0">
                    <a:solidFill>
                      <a:schemeClr val="bg1"/>
                    </a:solidFill>
                    <a:latin typeface="Arial"/>
                  </a:endParaRPr>
                </a:p>
              </p:txBody>
            </p:sp>
            <p:sp>
              <p:nvSpPr>
                <p:cNvPr id="184" name="Freeform 176"/>
                <p:cNvSpPr>
                  <a:spLocks/>
                </p:cNvSpPr>
                <p:nvPr/>
              </p:nvSpPr>
              <p:spPr bwMode="auto">
                <a:xfrm>
                  <a:off x="4259865"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tx1"/>
                </a:solidFill>
                <a:ln w="25400">
                  <a:noFill/>
                  <a:round/>
                  <a:headEnd/>
                  <a:tailEnd/>
                </a:ln>
                <a:effectLst/>
              </p:spPr>
              <p:txBody>
                <a:bodyPr lIns="130032" tIns="65017" rIns="130032" bIns="65017"/>
                <a:lstStyle/>
                <a:p>
                  <a:pPr defTabSz="1546998">
                    <a:defRPr/>
                  </a:pPr>
                  <a:endParaRPr lang="en-US" sz="3100" b="1" kern="0" dirty="0">
                    <a:solidFill>
                      <a:schemeClr val="bg1"/>
                    </a:solidFill>
                    <a:latin typeface="Arial"/>
                  </a:endParaRPr>
                </a:p>
              </p:txBody>
            </p:sp>
          </p:grpSp>
          <p:sp>
            <p:nvSpPr>
              <p:cNvPr id="192" name="TextBox 191"/>
              <p:cNvSpPr txBox="1"/>
              <p:nvPr/>
            </p:nvSpPr>
            <p:spPr>
              <a:xfrm>
                <a:off x="5738780" y="1159860"/>
                <a:ext cx="620683" cy="292388"/>
              </a:xfrm>
              <a:prstGeom prst="rect">
                <a:avLst/>
              </a:prstGeom>
              <a:noFill/>
            </p:spPr>
            <p:txBody>
              <a:bodyPr wrap="none" rtlCol="0">
                <a:spAutoFit/>
              </a:bodyPr>
              <a:lstStyle/>
              <a:p>
                <a:r>
                  <a:rPr lang="en-US" sz="1300" dirty="0">
                    <a:solidFill>
                      <a:schemeClr val="bg1"/>
                    </a:solidFill>
                    <a:latin typeface="Arial"/>
                  </a:rPr>
                  <a:t>Cloud</a:t>
                </a:r>
              </a:p>
            </p:txBody>
          </p:sp>
        </p:grpSp>
      </p:grpSp>
    </p:spTree>
    <p:extLst>
      <p:ext uri="{BB962C8B-B14F-4D97-AF65-F5344CB8AC3E}">
        <p14:creationId xmlns:p14="http://schemas.microsoft.com/office/powerpoint/2010/main" val="3251343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1.85185E-6 L -0.51753 -0.00255 " pathEditMode="relative" rAng="0" ptsTypes="AA">
                                      <p:cBhvr>
                                        <p:cTn id="6" dur="4000" fill="hold"/>
                                        <p:tgtEl>
                                          <p:spTgt spid="9"/>
                                        </p:tgtEl>
                                        <p:attrNameLst>
                                          <p:attrName>ppt_x</p:attrName>
                                          <p:attrName>ppt_y</p:attrName>
                                        </p:attrNameLst>
                                      </p:cBhvr>
                                      <p:rCtr x="-25885" y="-139"/>
                                    </p:animMotion>
                                  </p:childTnLst>
                                </p:cTn>
                              </p:par>
                              <p:par>
                                <p:cTn id="7" presetID="42" presetClass="path" presetSubtype="0" accel="50000" decel="50000" fill="hold" nodeType="withEffect">
                                  <p:stCondLst>
                                    <p:cond delay="0"/>
                                  </p:stCondLst>
                                  <p:childTnLst>
                                    <p:animMotion origin="layout" path="M 1.94444E-6 -2.59259E-6 L 0.66163 -2.59259E-6 " pathEditMode="relative" rAng="0" ptsTypes="AA">
                                      <p:cBhvr>
                                        <p:cTn id="8" dur="4000" fill="hold"/>
                                        <p:tgtEl>
                                          <p:spTgt spid="8"/>
                                        </p:tgtEl>
                                        <p:attrNameLst>
                                          <p:attrName>ppt_x</p:attrName>
                                          <p:attrName>ppt_y</p:attrName>
                                        </p:attrNameLst>
                                      </p:cBhvr>
                                      <p:rCtr x="33073" y="0"/>
                                    </p:animMotion>
                                  </p:childTnLst>
                                </p:cTn>
                              </p:par>
                              <p:par>
                                <p:cTn id="9" presetID="42" presetClass="path" presetSubtype="0" accel="50000" decel="50000" fill="hold" nodeType="withEffect">
                                  <p:stCondLst>
                                    <p:cond delay="0"/>
                                  </p:stCondLst>
                                  <p:childTnLst>
                                    <p:animMotion origin="layout" path="M -1.11111E-6 1.11111E-6 L -0.51736 -0.00255 " pathEditMode="relative" rAng="0" ptsTypes="AA">
                                      <p:cBhvr>
                                        <p:cTn id="10" dur="4000" fill="hold"/>
                                        <p:tgtEl>
                                          <p:spTgt spid="7"/>
                                        </p:tgtEl>
                                        <p:attrNameLst>
                                          <p:attrName>ppt_x</p:attrName>
                                          <p:attrName>ppt_y</p:attrName>
                                        </p:attrNameLst>
                                      </p:cBhvr>
                                      <p:rCtr x="-25868" y="-139"/>
                                    </p:animMotion>
                                  </p:childTnLst>
                                </p:cTn>
                              </p:par>
                              <p:par>
                                <p:cTn id="11" presetID="42" presetClass="path" presetSubtype="0" accel="50000" decel="50000" fill="hold" nodeType="withEffect">
                                  <p:stCondLst>
                                    <p:cond delay="0"/>
                                  </p:stCondLst>
                                  <p:childTnLst>
                                    <p:animMotion origin="layout" path="M -4.44444E-6 3.7037E-6 L 0.48073 3.7037E-6 " pathEditMode="relative" rAng="0" ptsTypes="AA">
                                      <p:cBhvr>
                                        <p:cTn id="12" dur="4000" fill="hold"/>
                                        <p:tgtEl>
                                          <p:spTgt spid="103"/>
                                        </p:tgtEl>
                                        <p:attrNameLst>
                                          <p:attrName>ppt_x</p:attrName>
                                          <p:attrName>ppt_y</p:attrName>
                                        </p:attrNameLst>
                                      </p:cBhvr>
                                      <p:rCtr x="24028" y="0"/>
                                    </p:animMotion>
                                  </p:childTnLst>
                                </p:cTn>
                              </p:par>
                              <p:par>
                                <p:cTn id="13" presetID="42" presetClass="path" presetSubtype="0" accel="50000" decel="50000" fill="hold" nodeType="withEffect">
                                  <p:stCondLst>
                                    <p:cond delay="0"/>
                                  </p:stCondLst>
                                  <p:childTnLst>
                                    <p:animMotion origin="layout" path="M 2.22222E-6 -2.22222E-6 L -0.34028 -2.22222E-6 " pathEditMode="relative" rAng="0" ptsTypes="AA">
                                      <p:cBhvr>
                                        <p:cTn id="14" dur="4000" fill="hold"/>
                                        <p:tgtEl>
                                          <p:spTgt spid="120"/>
                                        </p:tgtEl>
                                        <p:attrNameLst>
                                          <p:attrName>ppt_x</p:attrName>
                                          <p:attrName>ppt_y</p:attrName>
                                        </p:attrNameLst>
                                      </p:cBhvr>
                                      <p:rCtr x="-17014" y="0"/>
                                    </p:animMotion>
                                  </p:childTnLst>
                                </p:cTn>
                              </p:par>
                              <p:par>
                                <p:cTn id="15" presetID="42" presetClass="path" presetSubtype="0" accel="50000" decel="50000" fill="hold" nodeType="withEffect">
                                  <p:stCondLst>
                                    <p:cond delay="0"/>
                                  </p:stCondLst>
                                  <p:childTnLst>
                                    <p:animMotion origin="layout" path="M -8.33333E-7 1.48148E-6 L 0.48073 0.00254 " pathEditMode="relative" rAng="0" ptsTypes="AA">
                                      <p:cBhvr>
                                        <p:cTn id="16" dur="4000" fill="hold"/>
                                        <p:tgtEl>
                                          <p:spTgt spid="130"/>
                                        </p:tgtEl>
                                        <p:attrNameLst>
                                          <p:attrName>ppt_x</p:attrName>
                                          <p:attrName>ppt_y</p:attrName>
                                        </p:attrNameLst>
                                      </p:cBhvr>
                                      <p:rCtr x="24028" y="116"/>
                                    </p:animMotion>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102"/>
                                        </p:tgtEl>
                                        <p:attrNameLst>
                                          <p:attrName>style.visibility</p:attrName>
                                        </p:attrNameLst>
                                      </p:cBhvr>
                                      <p:to>
                                        <p:strVal val="visible"/>
                                      </p:to>
                                    </p:set>
                                    <p:animEffect transition="in" filter="fade">
                                      <p:cBhvr>
                                        <p:cTn id="20" dur="500"/>
                                        <p:tgtEl>
                                          <p:spTgt spid="102"/>
                                        </p:tgtEl>
                                      </p:cBhvr>
                                    </p:animEffect>
                                  </p:childTnLst>
                                </p:cTn>
                              </p:par>
                            </p:childTnLst>
                          </p:cTn>
                        </p:par>
                        <p:par>
                          <p:cTn id="21" fill="hold">
                            <p:stCondLst>
                              <p:cond delay="4500"/>
                            </p:stCondLst>
                            <p:childTnLst>
                              <p:par>
                                <p:cTn id="22" presetID="22" presetClass="entr" presetSubtype="8"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38"/>
          <p:cNvPicPr>
            <a:picLocks noChangeArrowheads="1"/>
          </p:cNvPicPr>
          <p:nvPr/>
        </p:nvPicPr>
        <p:blipFill>
          <a:blip r:embed="rId3" cstate="print">
            <a:alphaModFix amt="50000"/>
          </a:blip>
          <a:srcRect/>
          <a:stretch>
            <a:fillRect/>
          </a:stretch>
        </p:blipFill>
        <p:spPr bwMode="auto">
          <a:xfrm>
            <a:off x="779464" y="952501"/>
            <a:ext cx="7596187" cy="4757738"/>
          </a:xfrm>
          <a:prstGeom prst="rect">
            <a:avLst/>
          </a:prstGeom>
          <a:noFill/>
          <a:ln w="12700">
            <a:noFill/>
            <a:miter lim="800000"/>
            <a:headEnd/>
            <a:tailEnd/>
          </a:ln>
        </p:spPr>
      </p:pic>
      <p:grpSp>
        <p:nvGrpSpPr>
          <p:cNvPr id="3" name="Group 2"/>
          <p:cNvGrpSpPr/>
          <p:nvPr/>
        </p:nvGrpSpPr>
        <p:grpSpPr>
          <a:xfrm>
            <a:off x="-363404" y="241300"/>
            <a:ext cx="2432058" cy="6121400"/>
            <a:chOff x="-484413" y="241300"/>
            <a:chExt cx="3241900" cy="6121400"/>
          </a:xfrm>
        </p:grpSpPr>
        <p:sp>
          <p:nvSpPr>
            <p:cNvPr id="66" name="Trapezoid 65"/>
            <p:cNvSpPr/>
            <p:nvPr/>
          </p:nvSpPr>
          <p:spPr>
            <a:xfrm rot="5400000">
              <a:off x="-1933857" y="1690744"/>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sp>
          <p:nvSpPr>
            <p:cNvPr id="44" name="AutoShape 39"/>
            <p:cNvSpPr>
              <a:spLocks/>
            </p:cNvSpPr>
            <p:nvPr/>
          </p:nvSpPr>
          <p:spPr bwMode="auto">
            <a:xfrm>
              <a:off x="1549400" y="2721768"/>
              <a:ext cx="1208087" cy="1208088"/>
            </a:xfrm>
            <a:prstGeom prst="roundRect">
              <a:avLst>
                <a:gd name="adj" fmla="val 4731"/>
              </a:avLst>
            </a:prstGeom>
            <a:gradFill rotWithShape="0">
              <a:gsLst>
                <a:gs pos="0">
                  <a:srgbClr val="424242"/>
                </a:gs>
                <a:gs pos="100000">
                  <a:srgbClr val="191919"/>
                </a:gs>
              </a:gsLst>
              <a:lin ang="5400000" scaled="1"/>
            </a:gradFill>
            <a:ln w="50800">
              <a:solidFill>
                <a:schemeClr val="bg1">
                  <a:lumMod val="50000"/>
                </a:schemeClr>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pic>
          <p:nvPicPr>
            <p:cNvPr id="69" name="Picture 12" descr="C:\Users\Melissa.DUARTE\Desktop\keynotepics\image7-1.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4572"/>
            <a:stretch/>
          </p:blipFill>
          <p:spPr bwMode="auto">
            <a:xfrm>
              <a:off x="-112669" y="3012680"/>
              <a:ext cx="1816100" cy="1301642"/>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0" name="Picture 69" descr="C:\Users\Melissa.DUARTE\Desktop\keynotepics\image8-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0615" y="2467383"/>
              <a:ext cx="587375" cy="989541"/>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1" name="Picture 14" descr="C:\Users\Melissa.DUARTE\Desktop\keynotepics\image9.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6250" y="3908928"/>
              <a:ext cx="519944" cy="864193"/>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6" name="Picture 11" descr="C:\Users\Melissa.DUARTE\Desktop\keynotepics\image6-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4574" y="3973096"/>
              <a:ext cx="797307" cy="1028699"/>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1809617" y="2961199"/>
              <a:ext cx="730050" cy="730049"/>
              <a:chOff x="1311275" y="630240"/>
              <a:chExt cx="1214438" cy="1214437"/>
            </a:xfrm>
          </p:grpSpPr>
          <p:sp>
            <p:nvSpPr>
              <p:cNvPr id="80" name="Oval 314"/>
              <p:cNvSpPr>
                <a:spLocks/>
              </p:cNvSpPr>
              <p:nvPr/>
            </p:nvSpPr>
            <p:spPr bwMode="auto">
              <a:xfrm>
                <a:off x="1311275" y="630240"/>
                <a:ext cx="1214438" cy="1214437"/>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grpSp>
            <p:nvGrpSpPr>
              <p:cNvPr id="81" name="Group 315"/>
              <p:cNvGrpSpPr>
                <a:grpSpLocks/>
              </p:cNvGrpSpPr>
              <p:nvPr/>
            </p:nvGrpSpPr>
            <p:grpSpPr bwMode="auto">
              <a:xfrm>
                <a:off x="1704975" y="820739"/>
                <a:ext cx="407989" cy="817562"/>
                <a:chOff x="0" y="0"/>
                <a:chExt cx="257" cy="514"/>
              </a:xfrm>
            </p:grpSpPr>
            <p:sp>
              <p:nvSpPr>
                <p:cNvPr id="82" name="AutoShape 316"/>
                <p:cNvSpPr>
                  <a:spLocks/>
                </p:cNvSpPr>
                <p:nvPr/>
              </p:nvSpPr>
              <p:spPr bwMode="auto">
                <a:xfrm>
                  <a:off x="0" y="0"/>
                  <a:ext cx="257" cy="514"/>
                </a:xfrm>
                <a:prstGeom prst="roundRect">
                  <a:avLst>
                    <a:gd name="adj" fmla="val 11718"/>
                  </a:avLst>
                </a:prstGeom>
                <a:solidFill>
                  <a:srgbClr val="FFFFFF"/>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3" name="AutoShape 317"/>
                <p:cNvSpPr>
                  <a:spLocks/>
                </p:cNvSpPr>
                <p:nvPr/>
              </p:nvSpPr>
              <p:spPr bwMode="auto">
                <a:xfrm>
                  <a:off x="20" y="22"/>
                  <a:ext cx="216" cy="369"/>
                </a:xfrm>
                <a:prstGeom prst="roundRect">
                  <a:avLst>
                    <a:gd name="adj" fmla="val 11718"/>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sp>
              <p:nvSpPr>
                <p:cNvPr id="84" name="Oval 318"/>
                <p:cNvSpPr>
                  <a:spLocks/>
                </p:cNvSpPr>
                <p:nvPr/>
              </p:nvSpPr>
              <p:spPr bwMode="auto">
                <a:xfrm>
                  <a:off x="88" y="418"/>
                  <a:ext cx="80" cy="80"/>
                </a:xfrm>
                <a:prstGeom prst="ellipse">
                  <a:avLst/>
                </a:prstGeom>
                <a:solidFill>
                  <a:srgbClr val="455059"/>
                </a:solidFill>
                <a:ln w="9525" cap="flat">
                  <a:noFill/>
                  <a:round/>
                  <a:headEnd type="none" w="med" len="med"/>
                  <a:tailEnd type="none" w="med" len="med"/>
                </a:ln>
              </p:spPr>
              <p:txBody>
                <a:bodyPr lIns="0" tIns="0" rIns="0" bIns="0"/>
                <a:lstStyle/>
                <a:p>
                  <a:pPr defTabSz="913522"/>
                  <a:endParaRPr lang="en-US" dirty="0">
                    <a:solidFill>
                      <a:srgbClr val="0096D6"/>
                    </a:solidFill>
                  </a:endParaRPr>
                </a:p>
              </p:txBody>
            </p:sp>
          </p:grpSp>
        </p:grpSp>
      </p:grpSp>
      <p:cxnSp>
        <p:nvCxnSpPr>
          <p:cNvPr id="244" name="Straight Connector 243"/>
          <p:cNvCxnSpPr/>
          <p:nvPr/>
        </p:nvCxnSpPr>
        <p:spPr>
          <a:xfrm flipH="1">
            <a:off x="845352" y="5462760"/>
            <a:ext cx="8298648" cy="10012"/>
          </a:xfrm>
          <a:prstGeom prst="line">
            <a:avLst/>
          </a:prstGeom>
          <a:ln>
            <a:gradFill flip="none" rotWithShape="1">
              <a:gsLst>
                <a:gs pos="0">
                  <a:srgbClr val="333333"/>
                </a:gs>
                <a:gs pos="100000">
                  <a:srgbClr val="333333">
                    <a:alpha val="0"/>
                  </a:srgbClr>
                </a:gs>
              </a:gsLst>
              <a:lin ang="16500000" scaled="0"/>
              <a:tileRect/>
            </a:gradFill>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6985285" y="162430"/>
            <a:ext cx="2862385" cy="6121400"/>
            <a:chOff x="9311279" y="162429"/>
            <a:chExt cx="3815519" cy="6121400"/>
          </a:xfrm>
        </p:grpSpPr>
        <p:sp>
          <p:nvSpPr>
            <p:cNvPr id="109" name="Trapezoid 108"/>
            <p:cNvSpPr/>
            <p:nvPr/>
          </p:nvSpPr>
          <p:spPr>
            <a:xfrm rot="16200000" flipH="1">
              <a:off x="7861835" y="1611873"/>
              <a:ext cx="6121400" cy="3222512"/>
            </a:xfrm>
            <a:prstGeom prst="trapezoid">
              <a:avLst>
                <a:gd name="adj" fmla="val 73393"/>
              </a:avLst>
            </a:prstGeom>
            <a:gradFill flip="none" rotWithShape="1">
              <a:gsLst>
                <a:gs pos="0">
                  <a:schemeClr val="tx1">
                    <a:lumMod val="50000"/>
                  </a:schemeClr>
                </a:gs>
                <a:gs pos="100000">
                  <a:schemeClr val="tx1">
                    <a:lumMod val="50000"/>
                    <a:alpha val="0"/>
                  </a:schemeClr>
                </a:gs>
              </a:gsLst>
              <a:lin ang="162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pic>
          <p:nvPicPr>
            <p:cNvPr id="115" name="Picture 114"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1188163"/>
              <a:ext cx="3078397" cy="1564512"/>
            </a:xfrm>
            <a:prstGeom prst="rect">
              <a:avLst/>
            </a:prstGeom>
            <a:noFill/>
            <a:ln w="9525">
              <a:noFill/>
              <a:miter lim="800000"/>
              <a:headEnd/>
              <a:tailEnd/>
            </a:ln>
          </p:spPr>
        </p:pic>
        <p:pic>
          <p:nvPicPr>
            <p:cNvPr id="116" name="Picture 115"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2465183"/>
              <a:ext cx="3078397" cy="1564512"/>
            </a:xfrm>
            <a:prstGeom prst="rect">
              <a:avLst/>
            </a:prstGeom>
            <a:noFill/>
            <a:ln w="9525">
              <a:noFill/>
              <a:miter lim="800000"/>
              <a:headEnd/>
              <a:tailEnd/>
            </a:ln>
          </p:spPr>
        </p:pic>
        <p:pic>
          <p:nvPicPr>
            <p:cNvPr id="117" name="Picture 116" descr="cloud-v9.png"/>
            <p:cNvPicPr>
              <a:picLocks noChangeAspect="1"/>
            </p:cNvPicPr>
            <p:nvPr/>
          </p:nvPicPr>
          <p:blipFill rotWithShape="1">
            <a:blip r:embed="rId8" cstate="print">
              <a:alphaModFix amt="58000"/>
              <a:extLst>
                <a:ext uri="{28A0092B-C50C-407E-A947-70E740481C1C}">
                  <a14:useLocalDpi xmlns:a14="http://schemas.microsoft.com/office/drawing/2010/main"/>
                </a:ext>
              </a:extLst>
            </a:blip>
            <a:srcRect b="-3455"/>
            <a:stretch/>
          </p:blipFill>
          <p:spPr bwMode="auto">
            <a:xfrm>
              <a:off x="10048401" y="3703423"/>
              <a:ext cx="3078397" cy="1564512"/>
            </a:xfrm>
            <a:prstGeom prst="rect">
              <a:avLst/>
            </a:prstGeom>
            <a:noFill/>
            <a:ln w="9525">
              <a:noFill/>
              <a:miter lim="800000"/>
              <a:headEnd/>
              <a:tailEnd/>
            </a:ln>
          </p:spPr>
        </p:pic>
        <p:pic>
          <p:nvPicPr>
            <p:cNvPr id="191" name="Picture 8"/>
            <p:cNvPicPr>
              <a:picLocks noChangeArrowheads="1"/>
            </p:cNvPicPr>
            <p:nvPr/>
          </p:nvPicPr>
          <p:blipFill>
            <a:blip r:embed="rId9" cstate="print">
              <a:lum bright="-100000" contrast="60000"/>
              <a:grayscl/>
            </a:blip>
            <a:srcRect/>
            <a:stretch>
              <a:fillRect/>
            </a:stretch>
          </p:blipFill>
          <p:spPr bwMode="auto">
            <a:xfrm>
              <a:off x="10502173" y="4651978"/>
              <a:ext cx="1965377" cy="243997"/>
            </a:xfrm>
            <a:prstGeom prst="rect">
              <a:avLst/>
            </a:prstGeom>
            <a:noFill/>
            <a:ln w="12700">
              <a:noFill/>
              <a:miter lim="800000"/>
              <a:headEnd/>
              <a:tailEnd/>
            </a:ln>
            <a:effectLst/>
          </p:spPr>
        </p:pic>
        <p:sp>
          <p:nvSpPr>
            <p:cNvPr id="118" name="Rounded Rectangle 117"/>
            <p:cNvSpPr/>
            <p:nvPr/>
          </p:nvSpPr>
          <p:spPr>
            <a:xfrm>
              <a:off x="10706094" y="422136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Workloads</a:t>
              </a:r>
            </a:p>
          </p:txBody>
        </p:sp>
        <p:pic>
          <p:nvPicPr>
            <p:cNvPr id="192" name="Picture 8"/>
            <p:cNvPicPr>
              <a:picLocks noChangeArrowheads="1"/>
            </p:cNvPicPr>
            <p:nvPr/>
          </p:nvPicPr>
          <p:blipFill>
            <a:blip r:embed="rId9" cstate="print">
              <a:lum bright="-100000" contrast="60000"/>
              <a:grayscl/>
            </a:blip>
            <a:srcRect/>
            <a:stretch>
              <a:fillRect/>
            </a:stretch>
          </p:blipFill>
          <p:spPr bwMode="auto">
            <a:xfrm>
              <a:off x="10509148" y="3272568"/>
              <a:ext cx="1965377" cy="243997"/>
            </a:xfrm>
            <a:prstGeom prst="rect">
              <a:avLst/>
            </a:prstGeom>
            <a:noFill/>
            <a:ln w="12700">
              <a:noFill/>
              <a:miter lim="800000"/>
              <a:headEnd/>
              <a:tailEnd/>
            </a:ln>
            <a:effectLst/>
          </p:spPr>
        </p:pic>
        <p:sp>
          <p:nvSpPr>
            <p:cNvPr id="193" name="Rounded Rectangle 192"/>
            <p:cNvSpPr/>
            <p:nvPr/>
          </p:nvSpPr>
          <p:spPr>
            <a:xfrm>
              <a:off x="10713069" y="2841952"/>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Apps / Services</a:t>
              </a:r>
            </a:p>
          </p:txBody>
        </p:sp>
        <p:pic>
          <p:nvPicPr>
            <p:cNvPr id="194"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928872" y="3709141"/>
              <a:ext cx="396260" cy="459910"/>
            </a:xfrm>
            <a:prstGeom prst="rect">
              <a:avLst/>
            </a:prstGeom>
            <a:noFill/>
            <a:ln w="9525">
              <a:noFill/>
              <a:miter lim="800000"/>
              <a:headEnd/>
              <a:tailEnd/>
            </a:ln>
          </p:spPr>
        </p:pic>
        <p:pic>
          <p:nvPicPr>
            <p:cNvPr id="195" name="Picture 150" descr="ICON_VM_basic_label_Q30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1990695" y="2216111"/>
              <a:ext cx="396260" cy="459910"/>
            </a:xfrm>
            <a:prstGeom prst="rect">
              <a:avLst/>
            </a:prstGeom>
            <a:noFill/>
            <a:ln w="9525">
              <a:noFill/>
              <a:miter lim="800000"/>
              <a:headEnd/>
              <a:tailEnd/>
            </a:ln>
          </p:spPr>
        </p:pic>
        <p:grpSp>
          <p:nvGrpSpPr>
            <p:cNvPr id="4" name="Group 3"/>
            <p:cNvGrpSpPr/>
            <p:nvPr/>
          </p:nvGrpSpPr>
          <p:grpSpPr>
            <a:xfrm>
              <a:off x="10022140" y="1958390"/>
              <a:ext cx="1049356" cy="776861"/>
              <a:chOff x="6076344" y="6389004"/>
              <a:chExt cx="1049356" cy="776861"/>
            </a:xfrm>
          </p:grpSpPr>
          <p:grpSp>
            <p:nvGrpSpPr>
              <p:cNvPr id="196" name="Group 145"/>
              <p:cNvGrpSpPr/>
              <p:nvPr/>
            </p:nvGrpSpPr>
            <p:grpSpPr>
              <a:xfrm>
                <a:off x="6076344" y="6493526"/>
                <a:ext cx="1049356" cy="567817"/>
                <a:chOff x="1600200" y="4434723"/>
                <a:chExt cx="2114549" cy="1237416"/>
              </a:xfrm>
            </p:grpSpPr>
            <p:sp>
              <p:nvSpPr>
                <p:cNvPr id="197"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198"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199"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00"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01" name="Straight Connector 200"/>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02"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0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0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12"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13"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4"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5"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16"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grpSp>
          <p:nvGrpSpPr>
            <p:cNvPr id="217" name="Group 216"/>
            <p:cNvGrpSpPr/>
            <p:nvPr/>
          </p:nvGrpSpPr>
          <p:grpSpPr>
            <a:xfrm>
              <a:off x="11357309" y="5009595"/>
              <a:ext cx="1049356" cy="776861"/>
              <a:chOff x="6076344" y="6389004"/>
              <a:chExt cx="1049356" cy="776861"/>
            </a:xfrm>
          </p:grpSpPr>
          <p:grpSp>
            <p:nvGrpSpPr>
              <p:cNvPr id="218" name="Group 145"/>
              <p:cNvGrpSpPr/>
              <p:nvPr/>
            </p:nvGrpSpPr>
            <p:grpSpPr>
              <a:xfrm>
                <a:off x="6076344" y="6493526"/>
                <a:ext cx="1049356" cy="567817"/>
                <a:chOff x="1600200" y="4434723"/>
                <a:chExt cx="2114549" cy="1237416"/>
              </a:xfrm>
            </p:grpSpPr>
            <p:sp>
              <p:nvSpPr>
                <p:cNvPr id="230" name="Freeform 6"/>
                <p:cNvSpPr>
                  <a:spLocks/>
                </p:cNvSpPr>
                <p:nvPr/>
              </p:nvSpPr>
              <p:spPr bwMode="auto">
                <a:xfrm>
                  <a:off x="1600200" y="4434723"/>
                  <a:ext cx="2114549" cy="1237416"/>
                </a:xfrm>
                <a:custGeom>
                  <a:avLst/>
                  <a:gdLst/>
                  <a:ahLst/>
                  <a:cxnLst>
                    <a:cxn ang="0">
                      <a:pos x="89" y="140"/>
                    </a:cxn>
                    <a:cxn ang="0">
                      <a:pos x="90" y="136"/>
                    </a:cxn>
                    <a:cxn ang="0">
                      <a:pos x="196" y="65"/>
                    </a:cxn>
                    <a:cxn ang="0">
                      <a:pos x="196" y="65"/>
                    </a:cxn>
                    <a:cxn ang="0">
                      <a:pos x="255" y="79"/>
                    </a:cxn>
                    <a:cxn ang="0">
                      <a:pos x="255" y="79"/>
                    </a:cxn>
                    <a:cxn ang="0">
                      <a:pos x="259" y="82"/>
                    </a:cxn>
                    <a:cxn ang="0">
                      <a:pos x="261" y="77"/>
                    </a:cxn>
                    <a:cxn ang="0">
                      <a:pos x="361" y="0"/>
                    </a:cxn>
                    <a:cxn ang="0">
                      <a:pos x="361" y="0"/>
                    </a:cxn>
                    <a:cxn ang="0">
                      <a:pos x="461" y="71"/>
                    </a:cxn>
                    <a:cxn ang="0">
                      <a:pos x="461" y="71"/>
                    </a:cxn>
                    <a:cxn ang="0">
                      <a:pos x="462" y="75"/>
                    </a:cxn>
                    <a:cxn ang="0">
                      <a:pos x="466" y="74"/>
                    </a:cxn>
                    <a:cxn ang="0">
                      <a:pos x="512" y="65"/>
                    </a:cxn>
                    <a:cxn ang="0">
                      <a:pos x="512" y="65"/>
                    </a:cxn>
                    <a:cxn ang="0">
                      <a:pos x="618" y="134"/>
                    </a:cxn>
                    <a:cxn ang="0">
                      <a:pos x="618" y="134"/>
                    </a:cxn>
                    <a:cxn ang="0">
                      <a:pos x="619" y="137"/>
                    </a:cxn>
                    <a:cxn ang="0">
                      <a:pos x="622" y="137"/>
                    </a:cxn>
                    <a:cxn ang="0">
                      <a:pos x="631" y="137"/>
                    </a:cxn>
                    <a:cxn ang="0">
                      <a:pos x="631" y="137"/>
                    </a:cxn>
                    <a:cxn ang="0">
                      <a:pos x="699" y="206"/>
                    </a:cxn>
                    <a:cxn ang="0">
                      <a:pos x="699" y="206"/>
                    </a:cxn>
                    <a:cxn ang="0">
                      <a:pos x="631" y="276"/>
                    </a:cxn>
                    <a:cxn ang="0">
                      <a:pos x="631" y="276"/>
                    </a:cxn>
                    <a:cxn ang="0">
                      <a:pos x="623" y="276"/>
                    </a:cxn>
                    <a:cxn ang="0">
                      <a:pos x="623" y="276"/>
                    </a:cxn>
                    <a:cxn ang="0">
                      <a:pos x="619" y="275"/>
                    </a:cxn>
                    <a:cxn ang="0">
                      <a:pos x="619" y="279"/>
                    </a:cxn>
                    <a:cxn ang="0">
                      <a:pos x="510" y="355"/>
                    </a:cxn>
                    <a:cxn ang="0">
                      <a:pos x="510" y="355"/>
                    </a:cxn>
                    <a:cxn ang="0">
                      <a:pos x="448" y="338"/>
                    </a:cxn>
                    <a:cxn ang="0">
                      <a:pos x="448" y="338"/>
                    </a:cxn>
                    <a:cxn ang="0">
                      <a:pos x="444" y="336"/>
                    </a:cxn>
                    <a:cxn ang="0">
                      <a:pos x="442" y="339"/>
                    </a:cxn>
                    <a:cxn ang="0">
                      <a:pos x="339" y="387"/>
                    </a:cxn>
                    <a:cxn ang="0">
                      <a:pos x="339" y="387"/>
                    </a:cxn>
                    <a:cxn ang="0">
                      <a:pos x="244" y="348"/>
                    </a:cxn>
                    <a:cxn ang="0">
                      <a:pos x="244" y="348"/>
                    </a:cxn>
                    <a:cxn ang="0">
                      <a:pos x="242" y="346"/>
                    </a:cxn>
                    <a:cxn ang="0">
                      <a:pos x="240" y="347"/>
                    </a:cxn>
                    <a:cxn ang="0">
                      <a:pos x="196" y="355"/>
                    </a:cxn>
                    <a:cxn ang="0">
                      <a:pos x="196" y="355"/>
                    </a:cxn>
                    <a:cxn ang="0">
                      <a:pos x="89" y="277"/>
                    </a:cxn>
                    <a:cxn ang="0">
                      <a:pos x="89" y="277"/>
                    </a:cxn>
                    <a:cxn ang="0">
                      <a:pos x="87" y="273"/>
                    </a:cxn>
                    <a:cxn ang="0">
                      <a:pos x="83" y="274"/>
                    </a:cxn>
                    <a:cxn ang="0">
                      <a:pos x="68" y="276"/>
                    </a:cxn>
                    <a:cxn ang="0">
                      <a:pos x="68" y="276"/>
                    </a:cxn>
                    <a:cxn ang="0">
                      <a:pos x="0" y="206"/>
                    </a:cxn>
                    <a:cxn ang="0">
                      <a:pos x="0" y="206"/>
                    </a:cxn>
                    <a:cxn ang="0">
                      <a:pos x="69" y="137"/>
                    </a:cxn>
                    <a:cxn ang="0">
                      <a:pos x="89" y="140"/>
                    </a:cxn>
                  </a:cxnLst>
                  <a:rect l="0" t="0" r="r" b="b"/>
                  <a:pathLst>
                    <a:path w="699" h="387">
                      <a:moveTo>
                        <a:pt x="89" y="140"/>
                      </a:moveTo>
                      <a:cubicBezTo>
                        <a:pt x="90" y="136"/>
                        <a:pt x="90" y="136"/>
                        <a:pt x="90" y="136"/>
                      </a:cubicBezTo>
                      <a:cubicBezTo>
                        <a:pt x="104" y="95"/>
                        <a:pt x="147" y="65"/>
                        <a:pt x="196" y="65"/>
                      </a:cubicBezTo>
                      <a:cubicBezTo>
                        <a:pt x="196" y="65"/>
                        <a:pt x="196" y="65"/>
                        <a:pt x="196" y="65"/>
                      </a:cubicBezTo>
                      <a:cubicBezTo>
                        <a:pt x="218" y="65"/>
                        <a:pt x="237" y="70"/>
                        <a:pt x="255" y="79"/>
                      </a:cubicBezTo>
                      <a:cubicBezTo>
                        <a:pt x="255" y="79"/>
                        <a:pt x="255" y="79"/>
                        <a:pt x="255" y="79"/>
                      </a:cubicBezTo>
                      <a:cubicBezTo>
                        <a:pt x="259" y="82"/>
                        <a:pt x="259" y="82"/>
                        <a:pt x="259" y="82"/>
                      </a:cubicBezTo>
                      <a:cubicBezTo>
                        <a:pt x="261" y="77"/>
                        <a:pt x="261" y="77"/>
                        <a:pt x="261" y="77"/>
                      </a:cubicBezTo>
                      <a:cubicBezTo>
                        <a:pt x="272" y="32"/>
                        <a:pt x="313" y="0"/>
                        <a:pt x="361" y="0"/>
                      </a:cubicBezTo>
                      <a:cubicBezTo>
                        <a:pt x="361" y="0"/>
                        <a:pt x="361" y="0"/>
                        <a:pt x="361" y="0"/>
                      </a:cubicBezTo>
                      <a:cubicBezTo>
                        <a:pt x="408" y="0"/>
                        <a:pt x="448" y="30"/>
                        <a:pt x="461" y="71"/>
                      </a:cubicBezTo>
                      <a:cubicBezTo>
                        <a:pt x="461" y="71"/>
                        <a:pt x="461" y="71"/>
                        <a:pt x="461" y="71"/>
                      </a:cubicBezTo>
                      <a:cubicBezTo>
                        <a:pt x="462" y="75"/>
                        <a:pt x="462" y="75"/>
                        <a:pt x="462" y="75"/>
                      </a:cubicBezTo>
                      <a:cubicBezTo>
                        <a:pt x="466" y="74"/>
                        <a:pt x="466" y="74"/>
                        <a:pt x="466" y="74"/>
                      </a:cubicBezTo>
                      <a:cubicBezTo>
                        <a:pt x="480" y="68"/>
                        <a:pt x="496" y="65"/>
                        <a:pt x="512" y="65"/>
                      </a:cubicBezTo>
                      <a:cubicBezTo>
                        <a:pt x="512" y="65"/>
                        <a:pt x="512" y="65"/>
                        <a:pt x="512" y="65"/>
                      </a:cubicBezTo>
                      <a:cubicBezTo>
                        <a:pt x="562" y="65"/>
                        <a:pt x="604" y="94"/>
                        <a:pt x="618" y="134"/>
                      </a:cubicBezTo>
                      <a:cubicBezTo>
                        <a:pt x="618" y="134"/>
                        <a:pt x="618" y="134"/>
                        <a:pt x="618" y="134"/>
                      </a:cubicBezTo>
                      <a:cubicBezTo>
                        <a:pt x="619" y="137"/>
                        <a:pt x="619" y="137"/>
                        <a:pt x="619" y="137"/>
                      </a:cubicBezTo>
                      <a:cubicBezTo>
                        <a:pt x="622" y="137"/>
                        <a:pt x="622" y="137"/>
                        <a:pt x="622" y="137"/>
                      </a:cubicBezTo>
                      <a:cubicBezTo>
                        <a:pt x="625" y="137"/>
                        <a:pt x="627" y="137"/>
                        <a:pt x="631" y="137"/>
                      </a:cubicBezTo>
                      <a:cubicBezTo>
                        <a:pt x="631" y="137"/>
                        <a:pt x="631" y="137"/>
                        <a:pt x="631" y="137"/>
                      </a:cubicBezTo>
                      <a:cubicBezTo>
                        <a:pt x="668" y="137"/>
                        <a:pt x="699" y="167"/>
                        <a:pt x="699" y="206"/>
                      </a:cubicBezTo>
                      <a:cubicBezTo>
                        <a:pt x="699" y="206"/>
                        <a:pt x="699" y="206"/>
                        <a:pt x="699" y="206"/>
                      </a:cubicBezTo>
                      <a:cubicBezTo>
                        <a:pt x="699" y="245"/>
                        <a:pt x="668" y="276"/>
                        <a:pt x="631" y="276"/>
                      </a:cubicBezTo>
                      <a:cubicBezTo>
                        <a:pt x="631" y="276"/>
                        <a:pt x="631" y="276"/>
                        <a:pt x="631" y="276"/>
                      </a:cubicBezTo>
                      <a:cubicBezTo>
                        <a:pt x="627" y="276"/>
                        <a:pt x="625" y="276"/>
                        <a:pt x="623" y="276"/>
                      </a:cubicBezTo>
                      <a:cubicBezTo>
                        <a:pt x="623" y="276"/>
                        <a:pt x="623" y="276"/>
                        <a:pt x="623" y="276"/>
                      </a:cubicBezTo>
                      <a:cubicBezTo>
                        <a:pt x="619" y="275"/>
                        <a:pt x="619" y="275"/>
                        <a:pt x="619" y="275"/>
                      </a:cubicBezTo>
                      <a:cubicBezTo>
                        <a:pt x="619" y="279"/>
                        <a:pt x="619" y="279"/>
                        <a:pt x="619" y="279"/>
                      </a:cubicBezTo>
                      <a:cubicBezTo>
                        <a:pt x="606" y="322"/>
                        <a:pt x="563" y="355"/>
                        <a:pt x="510" y="355"/>
                      </a:cubicBezTo>
                      <a:cubicBezTo>
                        <a:pt x="510" y="355"/>
                        <a:pt x="510" y="355"/>
                        <a:pt x="510" y="355"/>
                      </a:cubicBezTo>
                      <a:cubicBezTo>
                        <a:pt x="487" y="355"/>
                        <a:pt x="466" y="349"/>
                        <a:pt x="448" y="338"/>
                      </a:cubicBezTo>
                      <a:cubicBezTo>
                        <a:pt x="448" y="338"/>
                        <a:pt x="448" y="338"/>
                        <a:pt x="448" y="338"/>
                      </a:cubicBezTo>
                      <a:cubicBezTo>
                        <a:pt x="444" y="336"/>
                        <a:pt x="444" y="336"/>
                        <a:pt x="444" y="336"/>
                      </a:cubicBezTo>
                      <a:cubicBezTo>
                        <a:pt x="442" y="339"/>
                        <a:pt x="442" y="339"/>
                        <a:pt x="442" y="339"/>
                      </a:cubicBezTo>
                      <a:cubicBezTo>
                        <a:pt x="421" y="367"/>
                        <a:pt x="383" y="387"/>
                        <a:pt x="339" y="387"/>
                      </a:cubicBezTo>
                      <a:cubicBezTo>
                        <a:pt x="339" y="387"/>
                        <a:pt x="339" y="387"/>
                        <a:pt x="339" y="387"/>
                      </a:cubicBezTo>
                      <a:cubicBezTo>
                        <a:pt x="301" y="387"/>
                        <a:pt x="266" y="371"/>
                        <a:pt x="244" y="348"/>
                      </a:cubicBezTo>
                      <a:cubicBezTo>
                        <a:pt x="244" y="348"/>
                        <a:pt x="244" y="348"/>
                        <a:pt x="244" y="348"/>
                      </a:cubicBezTo>
                      <a:cubicBezTo>
                        <a:pt x="242" y="346"/>
                        <a:pt x="242" y="346"/>
                        <a:pt x="242" y="346"/>
                      </a:cubicBezTo>
                      <a:cubicBezTo>
                        <a:pt x="240" y="347"/>
                        <a:pt x="240" y="347"/>
                        <a:pt x="240" y="347"/>
                      </a:cubicBezTo>
                      <a:cubicBezTo>
                        <a:pt x="227" y="352"/>
                        <a:pt x="211" y="355"/>
                        <a:pt x="196" y="355"/>
                      </a:cubicBezTo>
                      <a:cubicBezTo>
                        <a:pt x="196" y="355"/>
                        <a:pt x="196" y="355"/>
                        <a:pt x="196" y="355"/>
                      </a:cubicBezTo>
                      <a:cubicBezTo>
                        <a:pt x="144" y="355"/>
                        <a:pt x="99" y="322"/>
                        <a:pt x="89" y="277"/>
                      </a:cubicBezTo>
                      <a:cubicBezTo>
                        <a:pt x="89" y="277"/>
                        <a:pt x="89" y="277"/>
                        <a:pt x="89" y="277"/>
                      </a:cubicBezTo>
                      <a:cubicBezTo>
                        <a:pt x="87" y="273"/>
                        <a:pt x="87" y="273"/>
                        <a:pt x="87" y="273"/>
                      </a:cubicBezTo>
                      <a:cubicBezTo>
                        <a:pt x="83" y="274"/>
                        <a:pt x="83" y="274"/>
                        <a:pt x="83" y="274"/>
                      </a:cubicBezTo>
                      <a:cubicBezTo>
                        <a:pt x="78" y="275"/>
                        <a:pt x="73" y="276"/>
                        <a:pt x="68" y="276"/>
                      </a:cubicBezTo>
                      <a:cubicBezTo>
                        <a:pt x="68" y="276"/>
                        <a:pt x="68" y="276"/>
                        <a:pt x="68" y="276"/>
                      </a:cubicBezTo>
                      <a:cubicBezTo>
                        <a:pt x="30" y="276"/>
                        <a:pt x="0" y="245"/>
                        <a:pt x="0" y="206"/>
                      </a:cubicBezTo>
                      <a:cubicBezTo>
                        <a:pt x="0" y="206"/>
                        <a:pt x="0" y="206"/>
                        <a:pt x="0" y="206"/>
                      </a:cubicBezTo>
                      <a:cubicBezTo>
                        <a:pt x="0" y="167"/>
                        <a:pt x="31" y="137"/>
                        <a:pt x="69" y="137"/>
                      </a:cubicBezTo>
                      <a:cubicBezTo>
                        <a:pt x="69" y="137"/>
                        <a:pt x="82" y="137"/>
                        <a:pt x="89" y="140"/>
                      </a:cubicBezTo>
                      <a:close/>
                    </a:path>
                  </a:pathLst>
                </a:custGeom>
                <a:solidFill>
                  <a:schemeClr val="tx1">
                    <a:lumMod val="40000"/>
                    <a:lumOff val="60000"/>
                  </a:schemeClr>
                </a:solidFill>
                <a:ln w="9525">
                  <a:solidFill>
                    <a:schemeClr val="bg1">
                      <a:lumMod val="65000"/>
                    </a:schemeClr>
                  </a:solidFill>
                  <a:round/>
                  <a:headEnd/>
                  <a:tailEnd/>
                </a:ln>
              </p:spPr>
              <p:txBody>
                <a:bodyPr vert="horz" wrap="square" lIns="91440" tIns="45720" rIns="91440" bIns="45720" numCol="1" anchor="t" anchorCtr="0" compatLnSpc="1">
                  <a:prstTxWarp prst="textNoShape">
                    <a:avLst/>
                  </a:prstTxWarp>
                </a:bodyPr>
                <a:lstStyle/>
                <a:p>
                  <a:pPr defTabSz="456759"/>
                  <a:endParaRPr lang="en-US">
                    <a:solidFill>
                      <a:srgbClr val="0096D6"/>
                    </a:solidFill>
                    <a:ea typeface="ＭＳ Ｐゴシック" pitchFamily="34" charset="-128"/>
                  </a:endParaRPr>
                </a:p>
              </p:txBody>
            </p:sp>
            <p:sp>
              <p:nvSpPr>
                <p:cNvPr id="231" name="Freeform 156"/>
                <p:cNvSpPr>
                  <a:spLocks/>
                </p:cNvSpPr>
                <p:nvPr/>
              </p:nvSpPr>
              <p:spPr bwMode="auto">
                <a:xfrm>
                  <a:off x="2438400" y="4500557"/>
                  <a:ext cx="514986" cy="212738"/>
                </a:xfrm>
                <a:custGeom>
                  <a:avLst/>
                  <a:gdLst>
                    <a:gd name="T0" fmla="*/ 0 w 166"/>
                    <a:gd name="T1" fmla="*/ 2147483647 h 66"/>
                    <a:gd name="T2" fmla="*/ 2147483647 w 166"/>
                    <a:gd name="T3" fmla="*/ 2147483647 h 66"/>
                    <a:gd name="T4" fmla="*/ 2147483647 w 166"/>
                    <a:gd name="T5" fmla="*/ 2147483647 h 66"/>
                    <a:gd name="T6" fmla="*/ 2147483647 w 166"/>
                    <a:gd name="T7" fmla="*/ 0 h 66"/>
                    <a:gd name="T8" fmla="*/ 0 w 166"/>
                    <a:gd name="T9" fmla="*/ 2147483647 h 66"/>
                    <a:gd name="T10" fmla="*/ 0 60000 65536"/>
                    <a:gd name="T11" fmla="*/ 0 60000 65536"/>
                    <a:gd name="T12" fmla="*/ 0 60000 65536"/>
                    <a:gd name="T13" fmla="*/ 0 60000 65536"/>
                    <a:gd name="T14" fmla="*/ 0 60000 65536"/>
                    <a:gd name="T15" fmla="*/ 0 w 166"/>
                    <a:gd name="T16" fmla="*/ 0 h 66"/>
                    <a:gd name="T17" fmla="*/ 166 w 166"/>
                    <a:gd name="T18" fmla="*/ 66 h 66"/>
                  </a:gdLst>
                  <a:ahLst/>
                  <a:cxnLst>
                    <a:cxn ang="T10">
                      <a:pos x="T0" y="T1"/>
                    </a:cxn>
                    <a:cxn ang="T11">
                      <a:pos x="T2" y="T3"/>
                    </a:cxn>
                    <a:cxn ang="T12">
                      <a:pos x="T4" y="T5"/>
                    </a:cxn>
                    <a:cxn ang="T13">
                      <a:pos x="T6" y="T7"/>
                    </a:cxn>
                    <a:cxn ang="T14">
                      <a:pos x="T8" y="T9"/>
                    </a:cxn>
                  </a:cxnLst>
                  <a:rect l="T15" t="T16" r="T17" b="T18"/>
                  <a:pathLst>
                    <a:path w="166" h="66">
                      <a:moveTo>
                        <a:pt x="0" y="61"/>
                      </a:moveTo>
                      <a:cubicBezTo>
                        <a:pt x="7" y="43"/>
                        <a:pt x="43" y="15"/>
                        <a:pt x="82" y="15"/>
                      </a:cubicBezTo>
                      <a:cubicBezTo>
                        <a:pt x="122" y="15"/>
                        <a:pt x="159" y="43"/>
                        <a:pt x="166" y="66"/>
                      </a:cubicBezTo>
                      <a:cubicBezTo>
                        <a:pt x="156" y="28"/>
                        <a:pt x="122" y="0"/>
                        <a:pt x="82" y="0"/>
                      </a:cubicBezTo>
                      <a:cubicBezTo>
                        <a:pt x="43" y="0"/>
                        <a:pt x="11" y="26"/>
                        <a:pt x="0" y="61"/>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2" name="Freeform 157"/>
                <p:cNvSpPr>
                  <a:spLocks/>
                </p:cNvSpPr>
                <p:nvPr/>
              </p:nvSpPr>
              <p:spPr bwMode="auto">
                <a:xfrm>
                  <a:off x="1959389" y="4700553"/>
                  <a:ext cx="421862" cy="1628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sp>
              <p:nvSpPr>
                <p:cNvPr id="233" name="Freeform 158"/>
                <p:cNvSpPr>
                  <a:spLocks/>
                </p:cNvSpPr>
                <p:nvPr/>
              </p:nvSpPr>
              <p:spPr bwMode="auto">
                <a:xfrm>
                  <a:off x="2978150" y="4694203"/>
                  <a:ext cx="421083" cy="162559"/>
                </a:xfrm>
                <a:custGeom>
                  <a:avLst/>
                  <a:gdLst>
                    <a:gd name="T0" fmla="*/ 0 w 145"/>
                    <a:gd name="T1" fmla="*/ 2147483647 h 58"/>
                    <a:gd name="T2" fmla="*/ 2147483647 w 145"/>
                    <a:gd name="T3" fmla="*/ 2147483647 h 58"/>
                    <a:gd name="T4" fmla="*/ 2147483647 w 145"/>
                    <a:gd name="T5" fmla="*/ 2147483647 h 58"/>
                    <a:gd name="T6" fmla="*/ 2147483647 w 145"/>
                    <a:gd name="T7" fmla="*/ 0 h 58"/>
                    <a:gd name="T8" fmla="*/ 0 w 145"/>
                    <a:gd name="T9" fmla="*/ 2147483647 h 58"/>
                    <a:gd name="T10" fmla="*/ 0 60000 65536"/>
                    <a:gd name="T11" fmla="*/ 0 60000 65536"/>
                    <a:gd name="T12" fmla="*/ 0 60000 65536"/>
                    <a:gd name="T13" fmla="*/ 0 60000 65536"/>
                    <a:gd name="T14" fmla="*/ 0 60000 65536"/>
                    <a:gd name="T15" fmla="*/ 0 w 145"/>
                    <a:gd name="T16" fmla="*/ 0 h 58"/>
                    <a:gd name="T17" fmla="*/ 145 w 145"/>
                    <a:gd name="T18" fmla="*/ 58 h 58"/>
                  </a:gdLst>
                  <a:ahLst/>
                  <a:cxnLst>
                    <a:cxn ang="T10">
                      <a:pos x="T0" y="T1"/>
                    </a:cxn>
                    <a:cxn ang="T11">
                      <a:pos x="T2" y="T3"/>
                    </a:cxn>
                    <a:cxn ang="T12">
                      <a:pos x="T4" y="T5"/>
                    </a:cxn>
                    <a:cxn ang="T13">
                      <a:pos x="T6" y="T7"/>
                    </a:cxn>
                    <a:cxn ang="T14">
                      <a:pos x="T8" y="T9"/>
                    </a:cxn>
                  </a:cxnLst>
                  <a:rect l="T15" t="T16" r="T17" b="T18"/>
                  <a:pathLst>
                    <a:path w="145" h="58">
                      <a:moveTo>
                        <a:pt x="0" y="53"/>
                      </a:moveTo>
                      <a:cubicBezTo>
                        <a:pt x="6" y="38"/>
                        <a:pt x="38" y="14"/>
                        <a:pt x="72" y="14"/>
                      </a:cubicBezTo>
                      <a:cubicBezTo>
                        <a:pt x="107" y="14"/>
                        <a:pt x="139" y="38"/>
                        <a:pt x="145" y="58"/>
                      </a:cubicBezTo>
                      <a:cubicBezTo>
                        <a:pt x="137" y="25"/>
                        <a:pt x="107" y="0"/>
                        <a:pt x="72" y="0"/>
                      </a:cubicBezTo>
                      <a:cubicBezTo>
                        <a:pt x="38" y="0"/>
                        <a:pt x="10" y="23"/>
                        <a:pt x="0" y="53"/>
                      </a:cubicBezTo>
                      <a:close/>
                    </a:path>
                  </a:pathLst>
                </a:custGeom>
                <a:gradFill rotWithShape="1">
                  <a:gsLst>
                    <a:gs pos="0">
                      <a:srgbClr val="FFFFFF">
                        <a:alpha val="33000"/>
                      </a:srgbClr>
                    </a:gs>
                    <a:gs pos="100000">
                      <a:srgbClr val="767676">
                        <a:alpha val="0"/>
                      </a:srgbClr>
                    </a:gs>
                  </a:gsLst>
                  <a:lin ang="5400000" scaled="1"/>
                </a:gradFill>
                <a:ln w="38100">
                  <a:noFill/>
                  <a:round/>
                  <a:headEnd/>
                  <a:tailEnd/>
                </a:ln>
              </p:spPr>
              <p:txBody>
                <a:bodyPr wrap="none" lIns="82124" tIns="41061" rIns="82124" bIns="41061" anchor="ctr"/>
                <a:lstStyle/>
                <a:p>
                  <a:pPr defTabSz="456759" eaLnBrk="0" hangingPunct="0">
                    <a:lnSpc>
                      <a:spcPct val="90000"/>
                    </a:lnSpc>
                    <a:defRPr/>
                  </a:pPr>
                  <a:endParaRPr lang="en-US" sz="900" kern="0">
                    <a:solidFill>
                      <a:srgbClr val="FFFFFF"/>
                    </a:solidFill>
                    <a:ea typeface="ＭＳ Ｐゴシック" pitchFamily="34" charset="-128"/>
                  </a:endParaRPr>
                </a:p>
              </p:txBody>
            </p:sp>
          </p:grpSp>
          <p:cxnSp>
            <p:nvCxnSpPr>
              <p:cNvPr id="219" name="Straight Connector 218"/>
              <p:cNvCxnSpPr/>
              <p:nvPr/>
            </p:nvCxnSpPr>
            <p:spPr>
              <a:xfrm>
                <a:off x="6592199" y="6389004"/>
                <a:ext cx="0" cy="776861"/>
              </a:xfrm>
              <a:prstGeom prst="line">
                <a:avLst/>
              </a:prstGeom>
              <a:ln w="254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0" name="Group 384"/>
              <p:cNvGrpSpPr>
                <a:grpSpLocks noChangeAspect="1"/>
              </p:cNvGrpSpPr>
              <p:nvPr/>
            </p:nvGrpSpPr>
            <p:grpSpPr>
              <a:xfrm>
                <a:off x="6350374" y="6615946"/>
                <a:ext cx="88874" cy="322977"/>
                <a:chOff x="10585716" y="3379083"/>
                <a:chExt cx="54118" cy="196672"/>
              </a:xfrm>
              <a:solidFill>
                <a:srgbClr val="333333"/>
              </a:solidFill>
              <a:effectLst/>
            </p:grpSpPr>
            <p:sp>
              <p:nvSpPr>
                <p:cNvPr id="226"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7"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8"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9"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nvGrpSpPr>
              <p:cNvPr id="221" name="Group 384"/>
              <p:cNvGrpSpPr>
                <a:grpSpLocks noChangeAspect="1"/>
              </p:cNvGrpSpPr>
              <p:nvPr/>
            </p:nvGrpSpPr>
            <p:grpSpPr>
              <a:xfrm>
                <a:off x="6745149" y="6615946"/>
                <a:ext cx="88874" cy="322977"/>
                <a:chOff x="10585716" y="3379083"/>
                <a:chExt cx="54118" cy="196672"/>
              </a:xfrm>
              <a:solidFill>
                <a:srgbClr val="333333"/>
              </a:solidFill>
              <a:effectLst/>
            </p:grpSpPr>
            <p:sp>
              <p:nvSpPr>
                <p:cNvPr id="222" name="AutoShape 15"/>
                <p:cNvSpPr>
                  <a:spLocks noChangeArrowheads="1"/>
                </p:cNvSpPr>
                <p:nvPr/>
              </p:nvSpPr>
              <p:spPr bwMode="auto">
                <a:xfrm>
                  <a:off x="10588723" y="3379083"/>
                  <a:ext cx="48105" cy="44954"/>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3 h 21600"/>
                    <a:gd name="T10" fmla="*/ 2 w 21600"/>
                    <a:gd name="T11" fmla="*/ 2 h 21600"/>
                    <a:gd name="T12" fmla="*/ 3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3" name="AutoShape 16"/>
                <p:cNvSpPr>
                  <a:spLocks noChangeArrowheads="1"/>
                </p:cNvSpPr>
                <p:nvPr/>
              </p:nvSpPr>
              <p:spPr bwMode="auto">
                <a:xfrm>
                  <a:off x="10585716" y="3428532"/>
                  <a:ext cx="54118" cy="69678"/>
                </a:xfrm>
                <a:prstGeom prst="roundRect">
                  <a:avLst>
                    <a:gd name="adj" fmla="val 16667"/>
                  </a:avLst>
                </a:prstGeom>
                <a:grpFill/>
                <a:ln w="9525" algn="ctr">
                  <a:noFill/>
                  <a:round/>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4" name="AutoShape 17"/>
                <p:cNvSpPr>
                  <a:spLocks noChangeArrowheads="1"/>
                </p:cNvSpPr>
                <p:nvPr/>
              </p:nvSpPr>
              <p:spPr bwMode="auto">
                <a:xfrm>
                  <a:off x="10594736" y="3484724"/>
                  <a:ext cx="36079" cy="76421"/>
                </a:xfrm>
                <a:custGeom>
                  <a:avLst/>
                  <a:gdLst>
                    <a:gd name="T0" fmla="*/ 1 w 21600"/>
                    <a:gd name="T1" fmla="*/ 4 h 21600"/>
                    <a:gd name="T2" fmla="*/ 1 w 21600"/>
                    <a:gd name="T3" fmla="*/ 8 h 21600"/>
                    <a:gd name="T4" fmla="*/ 0 w 21600"/>
                    <a:gd name="T5" fmla="*/ 4 h 21600"/>
                    <a:gd name="T6" fmla="*/ 1 w 21600"/>
                    <a:gd name="T7" fmla="*/ 0 h 21600"/>
                    <a:gd name="T8" fmla="*/ 0 60000 65536"/>
                    <a:gd name="T9" fmla="*/ 0 60000 65536"/>
                    <a:gd name="T10" fmla="*/ 0 60000 65536"/>
                    <a:gd name="T11" fmla="*/ 0 60000 65536"/>
                    <a:gd name="T12" fmla="*/ 3720 w 21600"/>
                    <a:gd name="T13" fmla="*/ 3759 h 21600"/>
                    <a:gd name="T14" fmla="*/ 17880 w 21600"/>
                    <a:gd name="T15" fmla="*/ 17841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wrap="none" anchor="ctr"/>
                <a:lstStyle/>
                <a:p>
                  <a:pPr defTabSz="456759">
                    <a:spcBef>
                      <a:spcPct val="0"/>
                    </a:spcBef>
                    <a:defRPr/>
                  </a:pPr>
                  <a:endParaRPr lang="en-US" kern="0">
                    <a:solidFill>
                      <a:sysClr val="windowText" lastClr="000000"/>
                    </a:solidFill>
                    <a:ea typeface="ＭＳ Ｐゴシック" pitchFamily="34" charset="-128"/>
                  </a:endParaRPr>
                </a:p>
              </p:txBody>
            </p:sp>
            <p:sp>
              <p:nvSpPr>
                <p:cNvPr id="225" name="AutoShape 18"/>
                <p:cNvSpPr>
                  <a:spLocks noChangeArrowheads="1"/>
                </p:cNvSpPr>
                <p:nvPr/>
              </p:nvSpPr>
              <p:spPr bwMode="auto">
                <a:xfrm flipV="1">
                  <a:off x="10594736" y="3565640"/>
                  <a:ext cx="36079" cy="10115"/>
                </a:xfrm>
                <a:custGeom>
                  <a:avLst/>
                  <a:gdLst>
                    <a:gd name="T0" fmla="*/ 1 w 21600"/>
                    <a:gd name="T1" fmla="*/ 0 h 21600"/>
                    <a:gd name="T2" fmla="*/ 1 w 21600"/>
                    <a:gd name="T3" fmla="*/ 0 h 21600"/>
                    <a:gd name="T4" fmla="*/ 0 w 21600"/>
                    <a:gd name="T5" fmla="*/ 0 h 21600"/>
                    <a:gd name="T6" fmla="*/ 1 w 21600"/>
                    <a:gd name="T7" fmla="*/ 0 h 21600"/>
                    <a:gd name="T8" fmla="*/ 0 60000 65536"/>
                    <a:gd name="T9" fmla="*/ 0 60000 65536"/>
                    <a:gd name="T10" fmla="*/ 0 60000 65536"/>
                    <a:gd name="T11" fmla="*/ 0 60000 65536"/>
                    <a:gd name="T12" fmla="*/ 3720 w 21600"/>
                    <a:gd name="T13" fmla="*/ 3600 h 21600"/>
                    <a:gd name="T14" fmla="*/ 17880 w 21600"/>
                    <a:gd name="T15" fmla="*/ 18000 h 21600"/>
                  </a:gdLst>
                  <a:ahLst/>
                  <a:cxnLst>
                    <a:cxn ang="T8">
                      <a:pos x="T0" y="T1"/>
                    </a:cxn>
                    <a:cxn ang="T9">
                      <a:pos x="T2" y="T3"/>
                    </a:cxn>
                    <a:cxn ang="T10">
                      <a:pos x="T4" y="T5"/>
                    </a:cxn>
                    <a:cxn ang="T11">
                      <a:pos x="T6" y="T7"/>
                    </a:cxn>
                  </a:cxnLst>
                  <a:rect l="T12" t="T13" r="T14" b="T15"/>
                  <a:pathLst>
                    <a:path w="21600" h="21600">
                      <a:moveTo>
                        <a:pt x="0" y="0"/>
                      </a:moveTo>
                      <a:lnTo>
                        <a:pt x="3960" y="21600"/>
                      </a:lnTo>
                      <a:lnTo>
                        <a:pt x="17640" y="21600"/>
                      </a:lnTo>
                      <a:lnTo>
                        <a:pt x="21600" y="0"/>
                      </a:lnTo>
                      <a:close/>
                    </a:path>
                  </a:pathLst>
                </a:custGeom>
                <a:grpFill/>
                <a:ln w="9525" algn="ctr">
                  <a:noFill/>
                  <a:miter lim="800000"/>
                  <a:headEnd/>
                  <a:tailEnd/>
                </a:ln>
              </p:spPr>
              <p:txBody>
                <a:bodyPr rot="10800000" wrap="none" anchor="ctr"/>
                <a:lstStyle/>
                <a:p>
                  <a:pPr defTabSz="456759">
                    <a:spcBef>
                      <a:spcPct val="0"/>
                    </a:spcBef>
                    <a:defRPr/>
                  </a:pPr>
                  <a:endParaRPr lang="en-US" kern="0">
                    <a:solidFill>
                      <a:sysClr val="windowText" lastClr="000000"/>
                    </a:solidFill>
                    <a:ea typeface="ＭＳ Ｐゴシック" pitchFamily="34" charset="-128"/>
                  </a:endParaRPr>
                </a:p>
              </p:txBody>
            </p:sp>
          </p:grpSp>
        </p:grpSp>
        <p:pic>
          <p:nvPicPr>
            <p:cNvPr id="234" name="Picture 8"/>
            <p:cNvPicPr>
              <a:picLocks noChangeArrowheads="1"/>
            </p:cNvPicPr>
            <p:nvPr/>
          </p:nvPicPr>
          <p:blipFill>
            <a:blip r:embed="rId9" cstate="print">
              <a:lum bright="-100000" contrast="60000"/>
              <a:grayscl/>
            </a:blip>
            <a:srcRect/>
            <a:stretch>
              <a:fillRect/>
            </a:stretch>
          </p:blipFill>
          <p:spPr bwMode="auto">
            <a:xfrm>
              <a:off x="10496736" y="1825293"/>
              <a:ext cx="1965377" cy="243997"/>
            </a:xfrm>
            <a:prstGeom prst="rect">
              <a:avLst/>
            </a:prstGeom>
            <a:noFill/>
            <a:ln w="12700">
              <a:noFill/>
              <a:miter lim="800000"/>
              <a:headEnd/>
              <a:tailEnd/>
            </a:ln>
            <a:effectLst/>
          </p:spPr>
        </p:pic>
        <p:sp>
          <p:nvSpPr>
            <p:cNvPr id="235" name="Rounded Rectangle 234"/>
            <p:cNvSpPr/>
            <p:nvPr/>
          </p:nvSpPr>
          <p:spPr>
            <a:xfrm>
              <a:off x="10700657" y="1394677"/>
              <a:ext cx="1458914" cy="492402"/>
            </a:xfrm>
            <a:prstGeom prst="roundRect">
              <a:avLst/>
            </a:prstGeom>
            <a:solidFill>
              <a:srgbClr val="333333"/>
            </a:solidFill>
            <a:ln>
              <a:solidFill>
                <a:schemeClr val="bg1">
                  <a:lumMod val="50000"/>
                </a:schemeClr>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r>
                <a:rPr lang="en-US" sz="1600" dirty="0">
                  <a:solidFill>
                    <a:srgbClr val="FFFFFF"/>
                  </a:solidFill>
                </a:rPr>
                <a:t>Infrastructure</a:t>
              </a:r>
            </a:p>
          </p:txBody>
        </p:sp>
        <p:sp>
          <p:nvSpPr>
            <p:cNvPr id="236" name="TextBox 235"/>
            <p:cNvSpPr txBox="1"/>
            <p:nvPr/>
          </p:nvSpPr>
          <p:spPr>
            <a:xfrm>
              <a:off x="11120862" y="2229195"/>
              <a:ext cx="1004714"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public</a:t>
              </a:r>
              <a:endParaRPr lang="en-US" dirty="0">
                <a:solidFill>
                  <a:srgbClr val="FFFFFF">
                    <a:lumMod val="75000"/>
                  </a:srgbClr>
                </a:solidFill>
                <a:effectLst>
                  <a:reflection stA="50000" endPos="75000" dist="12700" dir="5400000" sy="-100000" algn="bl" rotWithShape="0"/>
                </a:effectLst>
              </a:endParaRPr>
            </a:p>
          </p:txBody>
        </p:sp>
        <p:sp>
          <p:nvSpPr>
            <p:cNvPr id="237" name="TextBox 236"/>
            <p:cNvSpPr txBox="1"/>
            <p:nvPr/>
          </p:nvSpPr>
          <p:spPr>
            <a:xfrm>
              <a:off x="11322283" y="3654699"/>
              <a:ext cx="1186427" cy="369332"/>
            </a:xfrm>
            <a:prstGeom prst="rect">
              <a:avLst/>
            </a:prstGeom>
            <a:noFill/>
          </p:spPr>
          <p:txBody>
            <a:bodyPr wrap="none" rtlCol="0">
              <a:spAutoFit/>
            </a:bodyPr>
            <a:lstStyle/>
            <a:p>
              <a:pPr defTabSz="913522"/>
              <a:r>
                <a:rPr lang="en-US" i="1" dirty="0" smtClean="0">
                  <a:solidFill>
                    <a:srgbClr val="FFFFFF">
                      <a:lumMod val="75000"/>
                    </a:srgbClr>
                  </a:solidFill>
                  <a:effectLst>
                    <a:glow rad="101600">
                      <a:srgbClr val="FFFFFF">
                        <a:alpha val="31000"/>
                      </a:srgbClr>
                    </a:glow>
                  </a:effectLst>
                </a:rPr>
                <a:t>tenants</a:t>
              </a:r>
              <a:endParaRPr lang="en-US" i="1" dirty="0">
                <a:solidFill>
                  <a:srgbClr val="FFFFFF">
                    <a:lumMod val="75000"/>
                  </a:srgbClr>
                </a:solidFill>
                <a:effectLst>
                  <a:glow rad="101600">
                    <a:srgbClr val="FFFFFF">
                      <a:alpha val="31000"/>
                    </a:srgbClr>
                  </a:glow>
                </a:effectLst>
              </a:endParaRPr>
            </a:p>
          </p:txBody>
        </p:sp>
        <p:sp>
          <p:nvSpPr>
            <p:cNvPr id="238" name="TextBox 237"/>
            <p:cNvSpPr txBox="1"/>
            <p:nvPr/>
          </p:nvSpPr>
          <p:spPr>
            <a:xfrm>
              <a:off x="10518814" y="3380180"/>
              <a:ext cx="1043860"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hybrid</a:t>
              </a:r>
              <a:endParaRPr lang="en-US" dirty="0">
                <a:solidFill>
                  <a:srgbClr val="FFFFFF">
                    <a:lumMod val="75000"/>
                  </a:srgbClr>
                </a:solidFill>
                <a:effectLst>
                  <a:reflection stA="50000" endPos="75000" dist="12700" dir="5400000" sy="-100000" algn="bl" rotWithShape="0"/>
                </a:effectLst>
              </a:endParaRPr>
            </a:p>
          </p:txBody>
        </p:sp>
        <p:sp>
          <p:nvSpPr>
            <p:cNvPr id="239" name="TextBox 238"/>
            <p:cNvSpPr txBox="1"/>
            <p:nvPr/>
          </p:nvSpPr>
          <p:spPr>
            <a:xfrm>
              <a:off x="10895941" y="4802625"/>
              <a:ext cx="1117963" cy="369332"/>
            </a:xfrm>
            <a:prstGeom prst="rect">
              <a:avLst/>
            </a:prstGeom>
            <a:noFill/>
          </p:spPr>
          <p:txBody>
            <a:bodyPr wrap="none" rtlCol="0">
              <a:spAutoFit/>
            </a:bodyPr>
            <a:lstStyle/>
            <a:p>
              <a:pPr defTabSz="913522"/>
              <a:r>
                <a:rPr lang="en-US" dirty="0" smtClean="0">
                  <a:solidFill>
                    <a:srgbClr val="FFFFFF">
                      <a:lumMod val="75000"/>
                    </a:srgbClr>
                  </a:solidFill>
                  <a:effectLst>
                    <a:reflection stA="50000" endPos="75000" dist="12700" dir="5400000" sy="-100000" algn="bl" rotWithShape="0"/>
                  </a:effectLst>
                </a:rPr>
                <a:t>private</a:t>
              </a:r>
              <a:endParaRPr lang="en-US" dirty="0">
                <a:solidFill>
                  <a:srgbClr val="FFFFFF">
                    <a:lumMod val="75000"/>
                  </a:srgbClr>
                </a:solidFill>
                <a:effectLst>
                  <a:reflection stA="50000" endPos="75000" dist="12700" dir="5400000" sy="-100000" algn="bl" rotWithShape="0"/>
                </a:effectLst>
              </a:endParaRPr>
            </a:p>
          </p:txBody>
        </p:sp>
        <p:sp>
          <p:nvSpPr>
            <p:cNvPr id="110" name="AutoShape 40"/>
            <p:cNvSpPr>
              <a:spLocks/>
            </p:cNvSpPr>
            <p:nvPr/>
          </p:nvSpPr>
          <p:spPr bwMode="auto">
            <a:xfrm>
              <a:off x="9450388" y="2721769"/>
              <a:ext cx="1208087" cy="1208087"/>
            </a:xfrm>
            <a:prstGeom prst="roundRect">
              <a:avLst>
                <a:gd name="adj" fmla="val 4731"/>
              </a:avLst>
            </a:prstGeom>
            <a:gradFill rotWithShape="0">
              <a:gsLst>
                <a:gs pos="0">
                  <a:srgbClr val="424242"/>
                </a:gs>
                <a:gs pos="100000">
                  <a:srgbClr val="191919"/>
                </a:gs>
              </a:gsLst>
              <a:lin ang="5400000" scaled="1"/>
            </a:gradFill>
            <a:ln w="50800">
              <a:solidFill>
                <a:srgbClr val="7F7F7F"/>
              </a:solidFill>
              <a:round/>
              <a:headEnd/>
              <a:tailEnd/>
            </a:ln>
          </p:spPr>
          <p:txBody>
            <a:bodyPr lIns="0" tIns="0" rIns="0" bIns="0"/>
            <a:lstStyle/>
            <a:p>
              <a:pPr defTabSz="913522" fontAlgn="base">
                <a:spcBef>
                  <a:spcPct val="0"/>
                </a:spcBef>
                <a:spcAft>
                  <a:spcPct val="0"/>
                </a:spcAft>
              </a:pPr>
              <a:endParaRPr lang="en-US">
                <a:solidFill>
                  <a:srgbClr val="000000"/>
                </a:solidFill>
              </a:endParaRPr>
            </a:p>
          </p:txBody>
        </p:sp>
        <p:grpSp>
          <p:nvGrpSpPr>
            <p:cNvPr id="182" name="Group 181"/>
            <p:cNvGrpSpPr/>
            <p:nvPr/>
          </p:nvGrpSpPr>
          <p:grpSpPr>
            <a:xfrm>
              <a:off x="9698235" y="2938057"/>
              <a:ext cx="729935" cy="730890"/>
              <a:chOff x="3903607" y="3923012"/>
              <a:chExt cx="1214437" cy="1216026"/>
            </a:xfrm>
          </p:grpSpPr>
          <p:sp>
            <p:nvSpPr>
              <p:cNvPr id="183" name="Oval 86"/>
              <p:cNvSpPr>
                <a:spLocks/>
              </p:cNvSpPr>
              <p:nvPr/>
            </p:nvSpPr>
            <p:spPr bwMode="auto">
              <a:xfrm>
                <a:off x="3903607" y="3923012"/>
                <a:ext cx="1214437" cy="1216026"/>
              </a:xfrm>
              <a:prstGeom prst="ellipse">
                <a:avLst/>
              </a:prstGeom>
              <a:gradFill rotWithShape="0">
                <a:gsLst>
                  <a:gs pos="0">
                    <a:srgbClr val="5C6A76"/>
                  </a:gs>
                  <a:gs pos="100000">
                    <a:srgbClr val="121517"/>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913522" eaLnBrk="0" hangingPunct="0">
                  <a:lnSpc>
                    <a:spcPct val="90000"/>
                  </a:lnSpc>
                  <a:defRPr/>
                </a:pPr>
                <a:endParaRPr lang="en-US" kern="0" dirty="0">
                  <a:solidFill>
                    <a:srgbClr val="00B0F0"/>
                  </a:solidFill>
                </a:endParaRPr>
              </a:p>
            </p:txBody>
          </p:sp>
          <p:sp>
            <p:nvSpPr>
              <p:cNvPr id="184" name="Freeform 176"/>
              <p:cNvSpPr>
                <a:spLocks/>
              </p:cNvSpPr>
              <p:nvPr/>
            </p:nvSpPr>
            <p:spPr bwMode="auto">
              <a:xfrm>
                <a:off x="4089307" y="4324017"/>
                <a:ext cx="843036" cy="414017"/>
              </a:xfrm>
              <a:custGeom>
                <a:avLst/>
                <a:gdLst>
                  <a:gd name="T0" fmla="*/ 38740 w 673"/>
                  <a:gd name="T1" fmla="*/ 11757 h 382"/>
                  <a:gd name="T2" fmla="*/ 30064 w 673"/>
                  <a:gd name="T3" fmla="*/ 4076 h 382"/>
                  <a:gd name="T4" fmla="*/ 27192 w 673"/>
                  <a:gd name="T5" fmla="*/ 4587 h 382"/>
                  <a:gd name="T6" fmla="*/ 18038 w 673"/>
                  <a:gd name="T7" fmla="*/ 0 h 382"/>
                  <a:gd name="T8" fmla="*/ 6665 w 673"/>
                  <a:gd name="T9" fmla="*/ 10325 h 382"/>
                  <a:gd name="T10" fmla="*/ 0 w 673"/>
                  <a:gd name="T11" fmla="*/ 19370 h 382"/>
                  <a:gd name="T12" fmla="*/ 1977 w 673"/>
                  <a:gd name="T13" fmla="*/ 25054 h 382"/>
                  <a:gd name="T14" fmla="*/ 20186 w 673"/>
                  <a:gd name="T15" fmla="*/ 25054 h 382"/>
                  <a:gd name="T16" fmla="*/ 34935 w 673"/>
                  <a:gd name="T17" fmla="*/ 25054 h 382"/>
                  <a:gd name="T18" fmla="*/ 40664 w 673"/>
                  <a:gd name="T19" fmla="*/ 25054 h 382"/>
                  <a:gd name="T20" fmla="*/ 44439 w 673"/>
                  <a:gd name="T21" fmla="*/ 18733 h 382"/>
                  <a:gd name="T22" fmla="*/ 38740 w 673"/>
                  <a:gd name="T23" fmla="*/ 11757 h 3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382"/>
                  <a:gd name="T38" fmla="*/ 673 w 673"/>
                  <a:gd name="T39" fmla="*/ 382 h 3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382">
                    <a:moveTo>
                      <a:pt x="587" y="179"/>
                    </a:moveTo>
                    <a:cubicBezTo>
                      <a:pt x="580" y="114"/>
                      <a:pt x="524" y="62"/>
                      <a:pt x="456" y="62"/>
                    </a:cubicBezTo>
                    <a:cubicBezTo>
                      <a:pt x="441" y="62"/>
                      <a:pt x="426" y="65"/>
                      <a:pt x="412" y="70"/>
                    </a:cubicBezTo>
                    <a:cubicBezTo>
                      <a:pt x="381" y="28"/>
                      <a:pt x="330" y="0"/>
                      <a:pt x="273" y="0"/>
                    </a:cubicBezTo>
                    <a:cubicBezTo>
                      <a:pt x="183" y="0"/>
                      <a:pt x="109" y="69"/>
                      <a:pt x="101" y="158"/>
                    </a:cubicBezTo>
                    <a:cubicBezTo>
                      <a:pt x="43" y="176"/>
                      <a:pt x="0" y="230"/>
                      <a:pt x="0" y="295"/>
                    </a:cubicBezTo>
                    <a:cubicBezTo>
                      <a:pt x="0" y="327"/>
                      <a:pt x="11" y="357"/>
                      <a:pt x="30" y="382"/>
                    </a:cubicBezTo>
                    <a:cubicBezTo>
                      <a:pt x="306" y="382"/>
                      <a:pt x="306" y="382"/>
                      <a:pt x="306" y="382"/>
                    </a:cubicBezTo>
                    <a:cubicBezTo>
                      <a:pt x="529" y="382"/>
                      <a:pt x="529" y="382"/>
                      <a:pt x="529" y="382"/>
                    </a:cubicBezTo>
                    <a:cubicBezTo>
                      <a:pt x="616" y="382"/>
                      <a:pt x="616" y="382"/>
                      <a:pt x="616" y="382"/>
                    </a:cubicBezTo>
                    <a:cubicBezTo>
                      <a:pt x="650" y="363"/>
                      <a:pt x="673" y="327"/>
                      <a:pt x="673" y="286"/>
                    </a:cubicBezTo>
                    <a:cubicBezTo>
                      <a:pt x="673" y="234"/>
                      <a:pt x="636" y="190"/>
                      <a:pt x="587" y="179"/>
                    </a:cubicBezTo>
                    <a:close/>
                  </a:path>
                </a:pathLst>
              </a:custGeom>
              <a:solidFill>
                <a:schemeClr val="bg2"/>
              </a:solidFill>
              <a:ln w="25400">
                <a:noFill/>
                <a:round/>
                <a:headEnd/>
                <a:tailEnd/>
              </a:ln>
              <a:effectLst/>
            </p:spPr>
            <p:txBody>
              <a:bodyPr lIns="130032" tIns="65017" rIns="130032" bIns="65017"/>
              <a:lstStyle/>
              <a:p>
                <a:pPr defTabSz="1298943">
                  <a:defRPr/>
                </a:pPr>
                <a:endParaRPr lang="en-US" sz="2600" b="1" kern="0" dirty="0">
                  <a:solidFill>
                    <a:sysClr val="windowText" lastClr="000000"/>
                  </a:solidFill>
                </a:endParaRPr>
              </a:p>
            </p:txBody>
          </p:sp>
        </p:grpSp>
        <p:grpSp>
          <p:nvGrpSpPr>
            <p:cNvPr id="96" name="Group 1372"/>
            <p:cNvGrpSpPr/>
            <p:nvPr/>
          </p:nvGrpSpPr>
          <p:grpSpPr>
            <a:xfrm>
              <a:off x="10262491" y="3982231"/>
              <a:ext cx="376042" cy="442666"/>
              <a:chOff x="3682896" y="6177038"/>
              <a:chExt cx="724004" cy="852281"/>
            </a:xfrm>
          </p:grpSpPr>
          <p:sp>
            <p:nvSpPr>
              <p:cNvPr id="97" name="Oval 3"/>
              <p:cNvSpPr>
                <a:spLocks/>
              </p:cNvSpPr>
              <p:nvPr/>
            </p:nvSpPr>
            <p:spPr bwMode="auto">
              <a:xfrm>
                <a:off x="3682896" y="6394527"/>
                <a:ext cx="635104" cy="634792"/>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outerShdw blurRad="152400" dist="50800" dir="5400000" sx="110000" sy="110000" algn="t" rotWithShape="0">
                  <a:prstClr val="black">
                    <a:alpha val="40000"/>
                  </a:prstClr>
                </a:outerShdw>
              </a:effectLst>
            </p:spPr>
            <p:txBody>
              <a:bodyPr lIns="0" tIns="0" rIns="0" bIns="0"/>
              <a:lstStyle/>
              <a:p>
                <a:pPr defTabSz="913522"/>
                <a:endParaRPr lang="en-US">
                  <a:solidFill>
                    <a:srgbClr val="0096D6"/>
                  </a:solidFill>
                </a:endParaRPr>
              </a:p>
            </p:txBody>
          </p:sp>
          <p:sp>
            <p:nvSpPr>
              <p:cNvPr id="98" name="Freeform 97"/>
              <p:cNvSpPr/>
              <p:nvPr/>
            </p:nvSpPr>
            <p:spPr bwMode="auto">
              <a:xfrm>
                <a:off x="3771900" y="6177038"/>
                <a:ext cx="635000" cy="731762"/>
              </a:xfrm>
              <a:custGeom>
                <a:avLst/>
                <a:gdLst>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2954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444500 w 1663700"/>
                  <a:gd name="connsiteY3" fmla="*/ 1358900 h 1600200"/>
                  <a:gd name="connsiteX4" fmla="*/ 0 w 1663700"/>
                  <a:gd name="connsiteY4" fmla="*/ 977900 h 1600200"/>
                  <a:gd name="connsiteX0" fmla="*/ 0 w 1663700"/>
                  <a:gd name="connsiteY0" fmla="*/ 977900 h 1600200"/>
                  <a:gd name="connsiteX1" fmla="*/ 444500 w 1663700"/>
                  <a:gd name="connsiteY1" fmla="*/ 1600200 h 1600200"/>
                  <a:gd name="connsiteX2" fmla="*/ 1663700 w 1663700"/>
                  <a:gd name="connsiteY2" fmla="*/ 0 h 1600200"/>
                  <a:gd name="connsiteX3" fmla="*/ 1333500 w 1663700"/>
                  <a:gd name="connsiteY3" fmla="*/ 63500 h 1600200"/>
                  <a:gd name="connsiteX4" fmla="*/ 444500 w 1663700"/>
                  <a:gd name="connsiteY4" fmla="*/ 1358900 h 1600200"/>
                  <a:gd name="connsiteX5" fmla="*/ 0 w 1663700"/>
                  <a:gd name="connsiteY5" fmla="*/ 977900 h 1600200"/>
                  <a:gd name="connsiteX0" fmla="*/ 0 w 1333500"/>
                  <a:gd name="connsiteY0" fmla="*/ 914400 h 1536700"/>
                  <a:gd name="connsiteX1" fmla="*/ 444500 w 1333500"/>
                  <a:gd name="connsiteY1" fmla="*/ 1536700 h 1536700"/>
                  <a:gd name="connsiteX2" fmla="*/ 1333500 w 1333500"/>
                  <a:gd name="connsiteY2" fmla="*/ 0 h 1536700"/>
                  <a:gd name="connsiteX3" fmla="*/ 444500 w 1333500"/>
                  <a:gd name="connsiteY3" fmla="*/ 1295400 h 1536700"/>
                  <a:gd name="connsiteX4" fmla="*/ 0 w 1333500"/>
                  <a:gd name="connsiteY4" fmla="*/ 914400 h 153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536700">
                    <a:moveTo>
                      <a:pt x="0" y="914400"/>
                    </a:moveTo>
                    <a:lnTo>
                      <a:pt x="444500" y="1536700"/>
                    </a:lnTo>
                    <a:lnTo>
                      <a:pt x="1333500" y="0"/>
                    </a:lnTo>
                    <a:lnTo>
                      <a:pt x="444500" y="1295400"/>
                    </a:lnTo>
                    <a:lnTo>
                      <a:pt x="0" y="914400"/>
                    </a:lnTo>
                    <a:close/>
                  </a:path>
                </a:pathLst>
              </a:cu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22"/>
                <a:endParaRPr lang="en-US" smtClean="0">
                  <a:solidFill>
                    <a:srgbClr val="0096D6"/>
                  </a:solidFill>
                </a:endParaRPr>
              </a:p>
            </p:txBody>
          </p:sp>
        </p:grpSp>
        <p:grpSp>
          <p:nvGrpSpPr>
            <p:cNvPr id="99" name="Group 140"/>
            <p:cNvGrpSpPr>
              <a:grpSpLocks noChangeAspect="1"/>
            </p:cNvGrpSpPr>
            <p:nvPr/>
          </p:nvGrpSpPr>
          <p:grpSpPr>
            <a:xfrm>
              <a:off x="11253747" y="2182694"/>
              <a:ext cx="384047" cy="384048"/>
              <a:chOff x="3139440" y="1028700"/>
              <a:chExt cx="320040" cy="320040"/>
            </a:xfrm>
          </p:grpSpPr>
          <p:sp>
            <p:nvSpPr>
              <p:cNvPr id="100" name="Oval 99"/>
              <p:cNvSpPr/>
              <p:nvPr/>
            </p:nvSpPr>
            <p:spPr>
              <a:xfrm>
                <a:off x="3139440" y="1028700"/>
                <a:ext cx="320040" cy="320040"/>
              </a:xfrm>
              <a:prstGeom prst="ellipse">
                <a:avLst/>
              </a:prstGeom>
              <a:gradFill rotWithShape="0">
                <a:gsLst>
                  <a:gs pos="0">
                    <a:srgbClr val="FF0000"/>
                  </a:gs>
                  <a:gs pos="100000">
                    <a:srgbClr val="800000"/>
                  </a:gs>
                </a:gsLst>
                <a:lin ang="5400000" scaled="1"/>
              </a:gradFill>
              <a:ln w="25400" cap="flat">
                <a:gradFill>
                  <a:gsLst>
                    <a:gs pos="0">
                      <a:srgbClr val="0183B7">
                        <a:lumMod val="20000"/>
                        <a:lumOff val="80000"/>
                      </a:srgbClr>
                    </a:gs>
                    <a:gs pos="100000">
                      <a:srgbClr val="0183B7">
                        <a:lumMod val="20000"/>
                        <a:lumOff val="80000"/>
                        <a:alpha val="39000"/>
                      </a:srgbClr>
                    </a:gs>
                  </a:gsLst>
                  <a:lin ang="5400000" scaled="0"/>
                </a:gradFill>
                <a:round/>
                <a:headEnd type="none" w="med" len="med"/>
                <a:tailEnd type="none" w="med" len="med"/>
              </a:ln>
              <a:effectLst>
                <a:outerShdw blurRad="241300" algn="ctr" rotWithShape="0">
                  <a:sysClr val="windowText" lastClr="000000">
                    <a:alpha val="73000"/>
                  </a:sysClr>
                </a:outerShdw>
              </a:effectLst>
            </p:spPr>
            <p:txBody>
              <a:bodyPr lIns="0" tIns="0" rIns="0" bIns="0"/>
              <a:lstStyle/>
              <a:p>
                <a:pPr defTabSz="1298782" eaLnBrk="0" hangingPunct="0">
                  <a:lnSpc>
                    <a:spcPct val="90000"/>
                  </a:lnSpc>
                  <a:defRPr/>
                </a:pPr>
                <a:endParaRPr lang="en-US" kern="0" dirty="0">
                  <a:solidFill>
                    <a:srgbClr val="00B0F0"/>
                  </a:solidFill>
                  <a:ea typeface="ヒラギノ角ゴ ProN W3" charset="0"/>
                  <a:cs typeface="ヒラギノ角ゴ ProN W3" charset="0"/>
                </a:endParaRPr>
              </a:p>
            </p:txBody>
          </p:sp>
          <p:sp>
            <p:nvSpPr>
              <p:cNvPr id="101" name="Rectangle 100"/>
              <p:cNvSpPr/>
              <p:nvPr/>
            </p:nvSpPr>
            <p:spPr>
              <a:xfrm>
                <a:off x="3185160" y="1165861"/>
                <a:ext cx="228600" cy="4571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98782"/>
                <a:endParaRPr lang="en-US" sz="2600" dirty="0">
                  <a:solidFill>
                    <a:srgbClr val="FFFFFF"/>
                  </a:solidFill>
                </a:endParaRPr>
              </a:p>
            </p:txBody>
          </p:sp>
        </p:grpSp>
        <p:grpSp>
          <p:nvGrpSpPr>
            <p:cNvPr id="108" name="Group 529"/>
            <p:cNvGrpSpPr/>
            <p:nvPr/>
          </p:nvGrpSpPr>
          <p:grpSpPr>
            <a:xfrm>
              <a:off x="11600912" y="848106"/>
              <a:ext cx="413826" cy="413623"/>
              <a:chOff x="6733902" y="4559698"/>
              <a:chExt cx="1743892" cy="1743035"/>
            </a:xfrm>
          </p:grpSpPr>
          <p:sp>
            <p:nvSpPr>
              <p:cNvPr id="111" name="Oval 3"/>
              <p:cNvSpPr>
                <a:spLocks/>
              </p:cNvSpPr>
              <p:nvPr/>
            </p:nvSpPr>
            <p:spPr bwMode="auto">
              <a:xfrm>
                <a:off x="6733902" y="4559698"/>
                <a:ext cx="1743892" cy="1743035"/>
              </a:xfrm>
              <a:prstGeom prst="ellipse">
                <a:avLst/>
              </a:prstGeom>
              <a:gradFill rotWithShape="0">
                <a:gsLst>
                  <a:gs pos="0">
                    <a:srgbClr val="65B33E"/>
                  </a:gs>
                  <a:gs pos="100000">
                    <a:srgbClr val="2A4819"/>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2" name="Freeform 66"/>
              <p:cNvSpPr>
                <a:spLocks noEditPoints="1"/>
              </p:cNvSpPr>
              <p:nvPr/>
            </p:nvSpPr>
            <p:spPr bwMode="auto">
              <a:xfrm>
                <a:off x="7170366" y="4767940"/>
                <a:ext cx="817749" cy="1306786"/>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grpSp>
        <p:grpSp>
          <p:nvGrpSpPr>
            <p:cNvPr id="113" name="Group 112"/>
            <p:cNvGrpSpPr/>
            <p:nvPr/>
          </p:nvGrpSpPr>
          <p:grpSpPr>
            <a:xfrm>
              <a:off x="11981912" y="4912106"/>
              <a:ext cx="413826" cy="413623"/>
              <a:chOff x="-1662829" y="238506"/>
              <a:chExt cx="413826" cy="413623"/>
            </a:xfrm>
          </p:grpSpPr>
          <p:sp>
            <p:nvSpPr>
              <p:cNvPr id="114" name="Oval 3"/>
              <p:cNvSpPr>
                <a:spLocks/>
              </p:cNvSpPr>
              <p:nvPr/>
            </p:nvSpPr>
            <p:spPr bwMode="auto">
              <a:xfrm>
                <a:off x="-1662829" y="238506"/>
                <a:ext cx="413826" cy="413623"/>
              </a:xfrm>
              <a:prstGeom prst="ellipse">
                <a:avLst/>
              </a:prstGeom>
              <a:gradFill rotWithShape="0">
                <a:gsLst>
                  <a:gs pos="0">
                    <a:srgbClr val="FF0000"/>
                  </a:gs>
                  <a:gs pos="100000">
                    <a:srgbClr val="800000"/>
                  </a:gs>
                </a:gsLst>
                <a:lin ang="3540000" scaled="1"/>
              </a:gradFill>
              <a:ln w="25400" cap="flat">
                <a:solidFill>
                  <a:srgbClr val="FFFFFF"/>
                </a:solidFill>
                <a:prstDash val="solid"/>
                <a:round/>
                <a:headEnd type="none" w="med" len="med"/>
                <a:tailEnd type="none" w="med" len="med"/>
              </a:ln>
              <a:effectLst>
                <a:reflection blurRad="6350" stA="52000" endA="300" endPos="35000" dir="5400000" sy="-100000" algn="bl" rotWithShape="0"/>
              </a:effectLst>
            </p:spPr>
            <p:txBody>
              <a:bodyPr lIns="0" tIns="0" rIns="0" bIns="0"/>
              <a:lstStyle/>
              <a:p>
                <a:pPr defTabSz="913522"/>
                <a:endParaRPr lang="en-US">
                  <a:solidFill>
                    <a:srgbClr val="0096D6"/>
                  </a:solidFill>
                </a:endParaRPr>
              </a:p>
            </p:txBody>
          </p:sp>
          <p:sp>
            <p:nvSpPr>
              <p:cNvPr id="119" name="Freeform 66"/>
              <p:cNvSpPr>
                <a:spLocks noEditPoints="1"/>
              </p:cNvSpPr>
              <p:nvPr/>
            </p:nvSpPr>
            <p:spPr bwMode="auto">
              <a:xfrm>
                <a:off x="-1559256" y="287922"/>
                <a:ext cx="194052" cy="310101"/>
              </a:xfrm>
              <a:custGeom>
                <a:avLst/>
                <a:gdLst/>
                <a:ahLst/>
                <a:cxnLst>
                  <a:cxn ang="0">
                    <a:pos x="1633" y="485"/>
                  </a:cxn>
                  <a:cxn ang="0">
                    <a:pos x="1457" y="524"/>
                  </a:cxn>
                  <a:cxn ang="0">
                    <a:pos x="1298" y="596"/>
                  </a:cxn>
                  <a:cxn ang="0">
                    <a:pos x="1158" y="699"/>
                  </a:cxn>
                  <a:cxn ang="0">
                    <a:pos x="1042" y="828"/>
                  </a:cxn>
                  <a:cxn ang="0">
                    <a:pos x="953" y="979"/>
                  </a:cxn>
                  <a:cxn ang="0">
                    <a:pos x="898" y="1148"/>
                  </a:cxn>
                  <a:cxn ang="0">
                    <a:pos x="878" y="1330"/>
                  </a:cxn>
                  <a:cxn ang="0">
                    <a:pos x="2569" y="2061"/>
                  </a:cxn>
                  <a:cxn ang="0">
                    <a:pos x="2564" y="1238"/>
                  </a:cxn>
                  <a:cxn ang="0">
                    <a:pos x="2526" y="1063"/>
                  </a:cxn>
                  <a:cxn ang="0">
                    <a:pos x="2454" y="902"/>
                  </a:cxn>
                  <a:cxn ang="0">
                    <a:pos x="2352" y="761"/>
                  </a:cxn>
                  <a:cxn ang="0">
                    <a:pos x="2223" y="644"/>
                  </a:cxn>
                  <a:cxn ang="0">
                    <a:pos x="2073" y="556"/>
                  </a:cxn>
                  <a:cxn ang="0">
                    <a:pos x="1905" y="500"/>
                  </a:cxn>
                  <a:cxn ang="0">
                    <a:pos x="1725" y="480"/>
                  </a:cxn>
                  <a:cxn ang="0">
                    <a:pos x="1838" y="5"/>
                  </a:cxn>
                  <a:cxn ang="0">
                    <a:pos x="2059" y="44"/>
                  </a:cxn>
                  <a:cxn ang="0">
                    <a:pos x="2265" y="115"/>
                  </a:cxn>
                  <a:cxn ang="0">
                    <a:pos x="2454" y="221"/>
                  </a:cxn>
                  <a:cxn ang="0">
                    <a:pos x="2623" y="353"/>
                  </a:cxn>
                  <a:cxn ang="0">
                    <a:pos x="2768" y="510"/>
                  </a:cxn>
                  <a:cxn ang="0">
                    <a:pos x="2886" y="691"/>
                  </a:cxn>
                  <a:cxn ang="0">
                    <a:pos x="2974" y="890"/>
                  </a:cxn>
                  <a:cxn ang="0">
                    <a:pos x="3031" y="1104"/>
                  </a:cxn>
                  <a:cxn ang="0">
                    <a:pos x="3050" y="1330"/>
                  </a:cxn>
                  <a:cxn ang="0">
                    <a:pos x="3255" y="2061"/>
                  </a:cxn>
                  <a:cxn ang="0">
                    <a:pos x="3341" y="2082"/>
                  </a:cxn>
                  <a:cxn ang="0">
                    <a:pos x="3406" y="2133"/>
                  </a:cxn>
                  <a:cxn ang="0">
                    <a:pos x="3443" y="2209"/>
                  </a:cxn>
                  <a:cxn ang="0">
                    <a:pos x="3448" y="5318"/>
                  </a:cxn>
                  <a:cxn ang="0">
                    <a:pos x="3428" y="5403"/>
                  </a:cxn>
                  <a:cxn ang="0">
                    <a:pos x="3376" y="5468"/>
                  </a:cxn>
                  <a:cxn ang="0">
                    <a:pos x="3300" y="5505"/>
                  </a:cxn>
                  <a:cxn ang="0">
                    <a:pos x="192" y="5510"/>
                  </a:cxn>
                  <a:cxn ang="0">
                    <a:pos x="107" y="5490"/>
                  </a:cxn>
                  <a:cxn ang="0">
                    <a:pos x="42" y="5438"/>
                  </a:cxn>
                  <a:cxn ang="0">
                    <a:pos x="5" y="5363"/>
                  </a:cxn>
                  <a:cxn ang="0">
                    <a:pos x="0" y="2252"/>
                  </a:cxn>
                  <a:cxn ang="0">
                    <a:pos x="20" y="2169"/>
                  </a:cxn>
                  <a:cxn ang="0">
                    <a:pos x="72" y="2103"/>
                  </a:cxn>
                  <a:cxn ang="0">
                    <a:pos x="147" y="2066"/>
                  </a:cxn>
                  <a:cxn ang="0">
                    <a:pos x="398" y="2061"/>
                  </a:cxn>
                  <a:cxn ang="0">
                    <a:pos x="403" y="1216"/>
                  </a:cxn>
                  <a:cxn ang="0">
                    <a:pos x="440" y="996"/>
                  </a:cxn>
                  <a:cxn ang="0">
                    <a:pos x="514" y="788"/>
                  </a:cxn>
                  <a:cxn ang="0">
                    <a:pos x="617" y="599"/>
                  </a:cxn>
                  <a:cxn ang="0">
                    <a:pos x="749" y="428"/>
                  </a:cxn>
                  <a:cxn ang="0">
                    <a:pos x="907" y="283"/>
                  </a:cxn>
                  <a:cxn ang="0">
                    <a:pos x="1086" y="164"/>
                  </a:cxn>
                  <a:cxn ang="0">
                    <a:pos x="1285" y="75"/>
                  </a:cxn>
                  <a:cxn ang="0">
                    <a:pos x="1499" y="20"/>
                  </a:cxn>
                  <a:cxn ang="0">
                    <a:pos x="1725" y="0"/>
                  </a:cxn>
                </a:cxnLst>
                <a:rect l="0" t="0" r="r" b="b"/>
                <a:pathLst>
                  <a:path w="3448" h="5510">
                    <a:moveTo>
                      <a:pt x="1725" y="480"/>
                    </a:moveTo>
                    <a:lnTo>
                      <a:pt x="1633" y="485"/>
                    </a:lnTo>
                    <a:lnTo>
                      <a:pt x="1544" y="500"/>
                    </a:lnTo>
                    <a:lnTo>
                      <a:pt x="1457" y="524"/>
                    </a:lnTo>
                    <a:lnTo>
                      <a:pt x="1375" y="556"/>
                    </a:lnTo>
                    <a:lnTo>
                      <a:pt x="1298" y="596"/>
                    </a:lnTo>
                    <a:lnTo>
                      <a:pt x="1224" y="644"/>
                    </a:lnTo>
                    <a:lnTo>
                      <a:pt x="1158" y="699"/>
                    </a:lnTo>
                    <a:lnTo>
                      <a:pt x="1097" y="761"/>
                    </a:lnTo>
                    <a:lnTo>
                      <a:pt x="1042" y="828"/>
                    </a:lnTo>
                    <a:lnTo>
                      <a:pt x="994" y="902"/>
                    </a:lnTo>
                    <a:lnTo>
                      <a:pt x="953" y="979"/>
                    </a:lnTo>
                    <a:lnTo>
                      <a:pt x="922" y="1063"/>
                    </a:lnTo>
                    <a:lnTo>
                      <a:pt x="898" y="1148"/>
                    </a:lnTo>
                    <a:lnTo>
                      <a:pt x="883" y="1238"/>
                    </a:lnTo>
                    <a:lnTo>
                      <a:pt x="878" y="1330"/>
                    </a:lnTo>
                    <a:lnTo>
                      <a:pt x="878" y="2061"/>
                    </a:lnTo>
                    <a:lnTo>
                      <a:pt x="2569" y="2061"/>
                    </a:lnTo>
                    <a:lnTo>
                      <a:pt x="2569" y="1330"/>
                    </a:lnTo>
                    <a:lnTo>
                      <a:pt x="2564" y="1238"/>
                    </a:lnTo>
                    <a:lnTo>
                      <a:pt x="2549" y="1148"/>
                    </a:lnTo>
                    <a:lnTo>
                      <a:pt x="2526" y="1063"/>
                    </a:lnTo>
                    <a:lnTo>
                      <a:pt x="2494" y="979"/>
                    </a:lnTo>
                    <a:lnTo>
                      <a:pt x="2454" y="902"/>
                    </a:lnTo>
                    <a:lnTo>
                      <a:pt x="2405" y="828"/>
                    </a:lnTo>
                    <a:lnTo>
                      <a:pt x="2352" y="761"/>
                    </a:lnTo>
                    <a:lnTo>
                      <a:pt x="2290" y="699"/>
                    </a:lnTo>
                    <a:lnTo>
                      <a:pt x="2223" y="644"/>
                    </a:lnTo>
                    <a:lnTo>
                      <a:pt x="2150" y="596"/>
                    </a:lnTo>
                    <a:lnTo>
                      <a:pt x="2073" y="556"/>
                    </a:lnTo>
                    <a:lnTo>
                      <a:pt x="1991" y="524"/>
                    </a:lnTo>
                    <a:lnTo>
                      <a:pt x="1905" y="500"/>
                    </a:lnTo>
                    <a:lnTo>
                      <a:pt x="1817" y="485"/>
                    </a:lnTo>
                    <a:lnTo>
                      <a:pt x="1725" y="480"/>
                    </a:lnTo>
                    <a:close/>
                    <a:moveTo>
                      <a:pt x="1725" y="0"/>
                    </a:moveTo>
                    <a:lnTo>
                      <a:pt x="1838" y="5"/>
                    </a:lnTo>
                    <a:lnTo>
                      <a:pt x="1950" y="20"/>
                    </a:lnTo>
                    <a:lnTo>
                      <a:pt x="2059" y="44"/>
                    </a:lnTo>
                    <a:lnTo>
                      <a:pt x="2165" y="75"/>
                    </a:lnTo>
                    <a:lnTo>
                      <a:pt x="2265" y="115"/>
                    </a:lnTo>
                    <a:lnTo>
                      <a:pt x="2362" y="164"/>
                    </a:lnTo>
                    <a:lnTo>
                      <a:pt x="2454" y="221"/>
                    </a:lnTo>
                    <a:lnTo>
                      <a:pt x="2541" y="283"/>
                    </a:lnTo>
                    <a:lnTo>
                      <a:pt x="2623" y="353"/>
                    </a:lnTo>
                    <a:lnTo>
                      <a:pt x="2698" y="428"/>
                    </a:lnTo>
                    <a:lnTo>
                      <a:pt x="2768" y="510"/>
                    </a:lnTo>
                    <a:lnTo>
                      <a:pt x="2830" y="599"/>
                    </a:lnTo>
                    <a:lnTo>
                      <a:pt x="2886" y="691"/>
                    </a:lnTo>
                    <a:lnTo>
                      <a:pt x="2934" y="788"/>
                    </a:lnTo>
                    <a:lnTo>
                      <a:pt x="2974" y="890"/>
                    </a:lnTo>
                    <a:lnTo>
                      <a:pt x="3008" y="996"/>
                    </a:lnTo>
                    <a:lnTo>
                      <a:pt x="3031" y="1104"/>
                    </a:lnTo>
                    <a:lnTo>
                      <a:pt x="3044" y="1216"/>
                    </a:lnTo>
                    <a:lnTo>
                      <a:pt x="3050" y="1330"/>
                    </a:lnTo>
                    <a:lnTo>
                      <a:pt x="3050" y="2061"/>
                    </a:lnTo>
                    <a:lnTo>
                      <a:pt x="3255" y="2061"/>
                    </a:lnTo>
                    <a:lnTo>
                      <a:pt x="3300" y="2066"/>
                    </a:lnTo>
                    <a:lnTo>
                      <a:pt x="3341" y="2082"/>
                    </a:lnTo>
                    <a:lnTo>
                      <a:pt x="3376" y="2103"/>
                    </a:lnTo>
                    <a:lnTo>
                      <a:pt x="3406" y="2133"/>
                    </a:lnTo>
                    <a:lnTo>
                      <a:pt x="3428" y="2169"/>
                    </a:lnTo>
                    <a:lnTo>
                      <a:pt x="3443" y="2209"/>
                    </a:lnTo>
                    <a:lnTo>
                      <a:pt x="3448" y="2252"/>
                    </a:lnTo>
                    <a:lnTo>
                      <a:pt x="3448" y="5318"/>
                    </a:lnTo>
                    <a:lnTo>
                      <a:pt x="3443" y="5363"/>
                    </a:lnTo>
                    <a:lnTo>
                      <a:pt x="3428" y="5403"/>
                    </a:lnTo>
                    <a:lnTo>
                      <a:pt x="3406" y="5438"/>
                    </a:lnTo>
                    <a:lnTo>
                      <a:pt x="3376" y="5468"/>
                    </a:lnTo>
                    <a:lnTo>
                      <a:pt x="3341" y="5490"/>
                    </a:lnTo>
                    <a:lnTo>
                      <a:pt x="3300" y="5505"/>
                    </a:lnTo>
                    <a:lnTo>
                      <a:pt x="3255" y="5510"/>
                    </a:lnTo>
                    <a:lnTo>
                      <a:pt x="192" y="5510"/>
                    </a:lnTo>
                    <a:lnTo>
                      <a:pt x="147" y="5505"/>
                    </a:lnTo>
                    <a:lnTo>
                      <a:pt x="107" y="5490"/>
                    </a:lnTo>
                    <a:lnTo>
                      <a:pt x="72" y="5468"/>
                    </a:lnTo>
                    <a:lnTo>
                      <a:pt x="42" y="5438"/>
                    </a:lnTo>
                    <a:lnTo>
                      <a:pt x="20" y="5403"/>
                    </a:lnTo>
                    <a:lnTo>
                      <a:pt x="5" y="5363"/>
                    </a:lnTo>
                    <a:lnTo>
                      <a:pt x="0" y="5318"/>
                    </a:lnTo>
                    <a:lnTo>
                      <a:pt x="0" y="2252"/>
                    </a:lnTo>
                    <a:lnTo>
                      <a:pt x="5" y="2209"/>
                    </a:lnTo>
                    <a:lnTo>
                      <a:pt x="20" y="2169"/>
                    </a:lnTo>
                    <a:lnTo>
                      <a:pt x="42" y="2133"/>
                    </a:lnTo>
                    <a:lnTo>
                      <a:pt x="72" y="2103"/>
                    </a:lnTo>
                    <a:lnTo>
                      <a:pt x="107" y="2082"/>
                    </a:lnTo>
                    <a:lnTo>
                      <a:pt x="147" y="2066"/>
                    </a:lnTo>
                    <a:lnTo>
                      <a:pt x="192" y="2061"/>
                    </a:lnTo>
                    <a:lnTo>
                      <a:pt x="398" y="2061"/>
                    </a:lnTo>
                    <a:lnTo>
                      <a:pt x="398" y="1330"/>
                    </a:lnTo>
                    <a:lnTo>
                      <a:pt x="403" y="1216"/>
                    </a:lnTo>
                    <a:lnTo>
                      <a:pt x="417" y="1104"/>
                    </a:lnTo>
                    <a:lnTo>
                      <a:pt x="440" y="996"/>
                    </a:lnTo>
                    <a:lnTo>
                      <a:pt x="473" y="890"/>
                    </a:lnTo>
                    <a:lnTo>
                      <a:pt x="514" y="788"/>
                    </a:lnTo>
                    <a:lnTo>
                      <a:pt x="562" y="691"/>
                    </a:lnTo>
                    <a:lnTo>
                      <a:pt x="617" y="599"/>
                    </a:lnTo>
                    <a:lnTo>
                      <a:pt x="681" y="510"/>
                    </a:lnTo>
                    <a:lnTo>
                      <a:pt x="749" y="428"/>
                    </a:lnTo>
                    <a:lnTo>
                      <a:pt x="825" y="353"/>
                    </a:lnTo>
                    <a:lnTo>
                      <a:pt x="907" y="283"/>
                    </a:lnTo>
                    <a:lnTo>
                      <a:pt x="994" y="221"/>
                    </a:lnTo>
                    <a:lnTo>
                      <a:pt x="1086" y="164"/>
                    </a:lnTo>
                    <a:lnTo>
                      <a:pt x="1183" y="115"/>
                    </a:lnTo>
                    <a:lnTo>
                      <a:pt x="1285" y="75"/>
                    </a:lnTo>
                    <a:lnTo>
                      <a:pt x="1390" y="44"/>
                    </a:lnTo>
                    <a:lnTo>
                      <a:pt x="1499" y="20"/>
                    </a:lnTo>
                    <a:lnTo>
                      <a:pt x="1611" y="5"/>
                    </a:lnTo>
                    <a:lnTo>
                      <a:pt x="17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3522"/>
                <a:endParaRPr lang="en-US">
                  <a:solidFill>
                    <a:srgbClr val="0096D6"/>
                  </a:solidFill>
                </a:endParaRPr>
              </a:p>
            </p:txBody>
          </p:sp>
          <p:sp>
            <p:nvSpPr>
              <p:cNvPr id="120" name="Rectangle 119"/>
              <p:cNvSpPr/>
              <p:nvPr/>
            </p:nvSpPr>
            <p:spPr>
              <a:xfrm>
                <a:off x="-1553634" y="359833"/>
                <a:ext cx="59267" cy="45719"/>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22"/>
                <a:endParaRPr lang="en-US" dirty="0" smtClean="0">
                  <a:solidFill>
                    <a:srgbClr val="FFFFFF"/>
                  </a:solidFill>
                </a:endParaRPr>
              </a:p>
            </p:txBody>
          </p:sp>
        </p:grpSp>
      </p:grpSp>
      <p:sp>
        <p:nvSpPr>
          <p:cNvPr id="121" name="Isosceles Triangle 120"/>
          <p:cNvSpPr/>
          <p:nvPr/>
        </p:nvSpPr>
        <p:spPr bwMode="auto">
          <a:xfrm rot="16200000">
            <a:off x="2101443" y="3106647"/>
            <a:ext cx="878145" cy="815270"/>
          </a:xfrm>
          <a:prstGeom prst="triangle">
            <a:avLst/>
          </a:prstGeom>
          <a:gradFill rotWithShape="0">
            <a:gsLst>
              <a:gs pos="0">
                <a:srgbClr val="1C3110">
                  <a:alpha val="0"/>
                </a:srgbClr>
              </a:gs>
              <a:gs pos="100000">
                <a:srgbClr val="94FF5D">
                  <a:alpha val="50999"/>
                </a:srgbClr>
              </a:gs>
            </a:gsLst>
            <a:lin ang="1080000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3" name="Isosceles Triangle 122"/>
          <p:cNvSpPr/>
          <p:nvPr/>
        </p:nvSpPr>
        <p:spPr bwMode="auto">
          <a:xfrm rot="16200000">
            <a:off x="2101443" y="2662146"/>
            <a:ext cx="878145" cy="815270"/>
          </a:xfrm>
          <a:prstGeom prst="triangle">
            <a:avLst/>
          </a:prstGeom>
          <a:gradFill rotWithShape="0">
            <a:gsLst>
              <a:gs pos="0">
                <a:srgbClr val="1C3110">
                  <a:alpha val="0"/>
                </a:srgbClr>
              </a:gs>
              <a:gs pos="100000">
                <a:srgbClr val="FF0000">
                  <a:alpha val="50999"/>
                </a:srgbClr>
              </a:gs>
            </a:gsLst>
            <a:lin ang="1080000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24" name="Isosceles Triangle 123"/>
          <p:cNvSpPr/>
          <p:nvPr/>
        </p:nvSpPr>
        <p:spPr bwMode="auto">
          <a:xfrm rot="5400000" flipH="1">
            <a:off x="6217314" y="3106647"/>
            <a:ext cx="878145" cy="815270"/>
          </a:xfrm>
          <a:prstGeom prst="triangle">
            <a:avLst/>
          </a:prstGeom>
          <a:gradFill rotWithShape="0">
            <a:gsLst>
              <a:gs pos="0">
                <a:srgbClr val="1C3110">
                  <a:alpha val="0"/>
                </a:srgbClr>
              </a:gs>
              <a:gs pos="100000">
                <a:srgbClr val="94FF5D">
                  <a:alpha val="50999"/>
                </a:srgbClr>
              </a:gs>
            </a:gsLst>
            <a:lin ang="0" scaled="0"/>
          </a:gradFill>
          <a:ln w="9525" cap="flat">
            <a:noFill/>
            <a:round/>
            <a:headEnd type="none" w="med" len="med"/>
            <a:tailEnd type="none" w="med" len="med"/>
          </a:ln>
        </p:spPr>
        <p:txBody>
          <a:bodyPr lIns="0" tIns="0" rIns="0" bIns="0"/>
          <a:lstStyle/>
          <a:p>
            <a:pPr defTabSz="913522"/>
            <a:endParaRPr lang="en-US" smtClean="0">
              <a:solidFill>
                <a:srgbClr val="0096D6"/>
              </a:solidFill>
            </a:endParaRPr>
          </a:p>
        </p:txBody>
      </p:sp>
      <p:sp>
        <p:nvSpPr>
          <p:cNvPr id="125" name="Isosceles Triangle 124"/>
          <p:cNvSpPr/>
          <p:nvPr/>
        </p:nvSpPr>
        <p:spPr bwMode="auto">
          <a:xfrm rot="5400000" flipH="1">
            <a:off x="6217314" y="2662146"/>
            <a:ext cx="878145" cy="815270"/>
          </a:xfrm>
          <a:prstGeom prst="triangle">
            <a:avLst/>
          </a:prstGeom>
          <a:gradFill rotWithShape="0">
            <a:gsLst>
              <a:gs pos="0">
                <a:srgbClr val="1C3110">
                  <a:alpha val="0"/>
                </a:srgbClr>
              </a:gs>
              <a:gs pos="100000">
                <a:srgbClr val="FF0000">
                  <a:alpha val="50999"/>
                </a:srgbClr>
              </a:gs>
            </a:gsLst>
            <a:lin ang="0" scaled="0"/>
          </a:gradFill>
          <a:ln w="9525" cap="flat">
            <a:noFill/>
            <a:round/>
            <a:headEnd type="none" w="med" len="med"/>
            <a:tailEnd type="none" w="med" len="med"/>
          </a:ln>
        </p:spPr>
        <p:txBody>
          <a:bodyPr lIns="0" tIns="0" rIns="0" bIns="0"/>
          <a:lstStyle/>
          <a:p>
            <a:pPr defTabSz="913522"/>
            <a:endParaRPr lang="en-US">
              <a:solidFill>
                <a:srgbClr val="0096D6"/>
              </a:solidFill>
            </a:endParaRPr>
          </a:p>
        </p:txBody>
      </p:sp>
      <p:sp>
        <p:nvSpPr>
          <p:cNvPr id="132" name="TextBox 131"/>
          <p:cNvSpPr txBox="1"/>
          <p:nvPr/>
        </p:nvSpPr>
        <p:spPr>
          <a:xfrm>
            <a:off x="1606591" y="2925914"/>
            <a:ext cx="5951201" cy="707883"/>
          </a:xfrm>
          <a:prstGeom prst="rect">
            <a:avLst/>
          </a:prstGeom>
          <a:noFill/>
        </p:spPr>
        <p:txBody>
          <a:bodyPr wrap="square" lIns="91332" tIns="45670" rIns="91332" bIns="45670" rtlCol="0">
            <a:spAutoFit/>
          </a:bodyPr>
          <a:lstStyle/>
          <a:p>
            <a:pPr algn="ctr" defTabSz="913522"/>
            <a:r>
              <a:rPr lang="en-US" sz="4000" dirty="0">
                <a:gradFill flip="none" rotWithShape="1">
                  <a:gsLst>
                    <a:gs pos="0">
                      <a:srgbClr val="FFFFFF">
                        <a:lumMod val="50000"/>
                      </a:srgbClr>
                    </a:gs>
                    <a:gs pos="100000">
                      <a:srgbClr val="FFFFFF"/>
                    </a:gs>
                  </a:gsLst>
                  <a:lin ang="5400000" scaled="0"/>
                  <a:tileRect/>
                </a:gradFill>
              </a:rPr>
              <a:t>Any Device, Any Cloud</a:t>
            </a:r>
          </a:p>
        </p:txBody>
      </p:sp>
      <p:sp>
        <p:nvSpPr>
          <p:cNvPr id="138" name="Title 1"/>
          <p:cNvSpPr txBox="1">
            <a:spLocks/>
          </p:cNvSpPr>
          <p:nvPr/>
        </p:nvSpPr>
        <p:spPr>
          <a:xfrm>
            <a:off x="499748" y="349963"/>
            <a:ext cx="8588861" cy="838200"/>
          </a:xfrm>
          <a:prstGeom prst="rect">
            <a:avLst/>
          </a:prstGeom>
        </p:spPr>
        <p:txBody>
          <a:bodyPr lIns="91351" tIns="45679" rIns="91351" bIns="45679"/>
          <a:lstStyle>
            <a:lvl1pPr algn="l" defTabSz="914400" rtl="0" eaLnBrk="1" latinLnBrk="0" hangingPunct="1">
              <a:lnSpc>
                <a:spcPct val="80000"/>
              </a:lnSpc>
              <a:spcBef>
                <a:spcPct val="0"/>
              </a:spcBef>
              <a:buNone/>
              <a:defRPr lang="en-US" sz="3600" b="0" kern="1200" spc="0" baseline="0" dirty="0">
                <a:solidFill>
                  <a:schemeClr val="bg1"/>
                </a:solidFill>
                <a:latin typeface="+mj-lt"/>
                <a:ea typeface="+mj-ea"/>
                <a:cs typeface="+mj-cs"/>
              </a:defRPr>
            </a:lvl1pPr>
          </a:lstStyle>
          <a:p>
            <a:pPr defTabSz="912797"/>
            <a:r>
              <a:rPr i="1" dirty="0" smtClean="0">
                <a:solidFill>
                  <a:srgbClr val="FFFFFF"/>
                </a:solidFill>
              </a:rPr>
              <a:t>IT Megatrends are creating the “Any to Any” problem</a:t>
            </a:r>
            <a:endParaRPr i="1" dirty="0">
              <a:solidFill>
                <a:srgbClr val="FFFFFF"/>
              </a:solidFill>
            </a:endParaRPr>
          </a:p>
        </p:txBody>
      </p:sp>
      <p:sp>
        <p:nvSpPr>
          <p:cNvPr id="105" name="Rounded Rectangle 104"/>
          <p:cNvSpPr/>
          <p:nvPr/>
        </p:nvSpPr>
        <p:spPr bwMode="auto">
          <a:xfrm>
            <a:off x="509127" y="5623622"/>
            <a:ext cx="8001307" cy="690741"/>
          </a:xfrm>
          <a:prstGeom prst="roundRect">
            <a:avLst/>
          </a:prstGeom>
          <a:gradFill flip="none" rotWithShape="1">
            <a:gsLst>
              <a:gs pos="84000">
                <a:srgbClr val="000000">
                  <a:lumMod val="0"/>
                  <a:lumOff val="100000"/>
                  <a:alpha val="12000"/>
                </a:srgbClr>
              </a:gs>
              <a:gs pos="100000">
                <a:srgbClr val="CFCFCF">
                  <a:alpha val="0"/>
                  <a:lumMod val="0"/>
                  <a:lumOff val="100000"/>
                </a:srgbClr>
              </a:gs>
              <a:gs pos="0">
                <a:srgbClr val="E6E6E6">
                  <a:shade val="100000"/>
                  <a:satMod val="115000"/>
                  <a:lumMod val="0"/>
                  <a:lumOff val="100000"/>
                  <a:alpha val="18000"/>
                </a:srgbClr>
              </a:gs>
            </a:gsLst>
            <a:path path="circle">
              <a:fillToRect l="50000" t="50000" r="50000" b="50000"/>
            </a:path>
            <a:tileRect/>
          </a:gradFill>
          <a:ln w="12700">
            <a:gradFill flip="none" rotWithShape="1">
              <a:gsLst>
                <a:gs pos="100000">
                  <a:srgbClr val="DCDCDC">
                    <a:alpha val="0"/>
                  </a:srgbClr>
                </a:gs>
                <a:gs pos="0">
                  <a:schemeClr val="bg1">
                    <a:lumMod val="88000"/>
                    <a:alpha val="0"/>
                  </a:schemeClr>
                </a:gs>
                <a:gs pos="51000">
                  <a:schemeClr val="bg1">
                    <a:lumMod val="69000"/>
                    <a:alpha val="25000"/>
                  </a:schemeClr>
                </a:gs>
              </a:gsLst>
              <a:lin ang="10800000" scaled="1"/>
              <a:tileRect/>
            </a:gradFill>
            <a:miter lim="800000"/>
          </a:ln>
        </p:spPr>
        <p:txBody>
          <a:bodyPr vert="horz" wrap="square" lIns="101464" tIns="0" rIns="101464" bIns="0" numCol="1" rtlCol="0" anchor="ctr" anchorCtr="0" compatLnSpc="1">
            <a:prstTxWarp prst="textNoShape">
              <a:avLst/>
            </a:prstTxWarp>
          </a:bodyPr>
          <a:lstStyle/>
          <a:p>
            <a:pPr defTabSz="913522"/>
            <a:endParaRPr lang="en-US" dirty="0">
              <a:solidFill>
                <a:srgbClr val="FFFFFF"/>
              </a:solidFill>
              <a:cs typeface="Arial" pitchFamily="34" charset="0"/>
            </a:endParaRPr>
          </a:p>
        </p:txBody>
      </p:sp>
      <p:sp>
        <p:nvSpPr>
          <p:cNvPr id="106" name="Rounded Rectangle 105"/>
          <p:cNvSpPr>
            <a:spLocks/>
          </p:cNvSpPr>
          <p:nvPr/>
        </p:nvSpPr>
        <p:spPr bwMode="auto">
          <a:xfrm>
            <a:off x="85452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Endpoint Proliferation</a:t>
            </a:r>
          </a:p>
        </p:txBody>
      </p:sp>
      <p:sp>
        <p:nvSpPr>
          <p:cNvPr id="107" name="Rounded Rectangle 106"/>
          <p:cNvSpPr>
            <a:spLocks/>
          </p:cNvSpPr>
          <p:nvPr/>
        </p:nvSpPr>
        <p:spPr bwMode="auto">
          <a:xfrm>
            <a:off x="2795239"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Blending of Personal</a:t>
            </a:r>
          </a:p>
          <a:p>
            <a:pPr algn="ctr" defTabSz="761139">
              <a:defRPr/>
            </a:pPr>
            <a:r>
              <a:rPr lang="en-US" kern="0" dirty="0">
                <a:solidFill>
                  <a:srgbClr val="FFFFFF"/>
                </a:solidFill>
                <a:ea typeface="Arial" charset="0"/>
                <a:cs typeface="Arial" charset="0"/>
                <a:sym typeface="Arial" charset="0"/>
              </a:rPr>
              <a:t>&amp; Business Use</a:t>
            </a:r>
          </a:p>
        </p:txBody>
      </p:sp>
      <p:sp>
        <p:nvSpPr>
          <p:cNvPr id="128" name="Rounded Rectangle 127"/>
          <p:cNvSpPr>
            <a:spLocks/>
          </p:cNvSpPr>
          <p:nvPr/>
        </p:nvSpPr>
        <p:spPr bwMode="auto">
          <a:xfrm>
            <a:off x="4735947"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Access Assets through </a:t>
            </a:r>
          </a:p>
          <a:p>
            <a:pPr algn="ctr" defTabSz="761139">
              <a:defRPr/>
            </a:pPr>
            <a:r>
              <a:rPr lang="en-US" kern="0" dirty="0">
                <a:solidFill>
                  <a:srgbClr val="FFFFFF"/>
                </a:solidFill>
                <a:ea typeface="Arial" charset="0"/>
                <a:cs typeface="Arial" charset="0"/>
                <a:sym typeface="Arial" charset="0"/>
              </a:rPr>
              <a:t>Multiple Medians</a:t>
            </a:r>
          </a:p>
        </p:txBody>
      </p:sp>
      <p:sp>
        <p:nvSpPr>
          <p:cNvPr id="130" name="Rounded Rectangle 129"/>
          <p:cNvSpPr>
            <a:spLocks/>
          </p:cNvSpPr>
          <p:nvPr/>
        </p:nvSpPr>
        <p:spPr bwMode="auto">
          <a:xfrm>
            <a:off x="6643991" y="5563755"/>
            <a:ext cx="1836478" cy="780028"/>
          </a:xfrm>
          <a:prstGeom prst="roundRect">
            <a:avLst>
              <a:gd name="adj" fmla="val 11804"/>
            </a:avLst>
          </a:prstGeom>
          <a:gradFill flip="none" rotWithShape="1">
            <a:gsLst>
              <a:gs pos="0">
                <a:srgbClr val="00425C"/>
              </a:gs>
              <a:gs pos="100000">
                <a:srgbClr val="000000">
                  <a:alpha val="76000"/>
                </a:srgbClr>
              </a:gs>
            </a:gsLst>
            <a:lin ang="18900000" scaled="1"/>
            <a:tileRect/>
          </a:gradFill>
          <a:ln w="6350" cap="flat">
            <a:solidFill>
              <a:srgbClr val="000000">
                <a:lumMod val="95000"/>
                <a:alpha val="60001"/>
              </a:srgbClr>
            </a:solidFill>
            <a:prstDash val="solid"/>
            <a:round/>
            <a:headEnd type="none" w="med" len="med"/>
            <a:tailEnd type="none" w="med" len="med"/>
          </a:ln>
          <a:effectLst>
            <a:glow rad="63500">
              <a:srgbClr val="FFFFFF">
                <a:alpha val="9000"/>
              </a:srgbClr>
            </a:glow>
            <a:outerShdw blurRad="139700" dist="38100" dir="5400000" sx="90000" sy="-19000" rotWithShape="0">
              <a:prstClr val="black">
                <a:alpha val="57000"/>
              </a:prstClr>
            </a:outerShdw>
            <a:softEdge rad="0"/>
          </a:effectLst>
          <a:sp3d prstMaterial="matte"/>
        </p:spPr>
        <p:txBody>
          <a:bodyPr wrap="none" lIns="0" tIns="0" rIns="0" bIns="0" anchor="ctr">
            <a:prstTxWarp prst="textNoShape">
              <a:avLst/>
            </a:prstTxWarp>
          </a:bodyPr>
          <a:lstStyle/>
          <a:p>
            <a:pPr algn="ctr" defTabSz="761139">
              <a:defRPr/>
            </a:pPr>
            <a:r>
              <a:rPr lang="en-US" kern="0" dirty="0">
                <a:solidFill>
                  <a:srgbClr val="FFFFFF"/>
                </a:solidFill>
                <a:ea typeface="Arial" charset="0"/>
                <a:cs typeface="Arial" charset="0"/>
                <a:sym typeface="Arial" charset="0"/>
              </a:rPr>
              <a:t>  Services Reside </a:t>
            </a:r>
          </a:p>
          <a:p>
            <a:pPr algn="ctr" defTabSz="761139">
              <a:defRPr/>
            </a:pPr>
            <a:r>
              <a:rPr lang="en-US" kern="0" dirty="0">
                <a:solidFill>
                  <a:srgbClr val="FFFFFF"/>
                </a:solidFill>
                <a:ea typeface="Arial" charset="0"/>
                <a:cs typeface="Arial" charset="0"/>
                <a:sym typeface="Arial" charset="0"/>
              </a:rPr>
              <a:t>In Many Clouds</a:t>
            </a:r>
          </a:p>
        </p:txBody>
      </p:sp>
      <p:pic>
        <p:nvPicPr>
          <p:cNvPr id="102" name="Picture 47" descr="\\psf\Home\Documents\Dropbox\Active Projects\deviceLibraryPNGs\tablets\iPad2\iPad2_Default\iPad2_Default_400kPx\Tablet_ipad_DefaultScreen_400p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576" y="4886219"/>
            <a:ext cx="570463" cy="974895"/>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51"/>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160681" y="1208846"/>
            <a:ext cx="962303" cy="80802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49" descr="\\psf\Home\Documents\Dropbox\Active Projects\deviceLibraryPNGs\phones\iPhone\iPhoneBlack\iPhoneBlack_Default\iPhoneBlackDefault_400Px\Phone_Iphone4s_Blk_DefaultScreen_400px.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9070" y="1679683"/>
            <a:ext cx="285231" cy="74187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4" descr="\\psf\Home\Documents\Dropbox\Active Projects\deviceLibraryPNGs\phones\Android\HTC_Inspire4G\HTC_Inspire4G_Default\HTC_Inspire4G_Default_400px\Phone_HTC-Inspire4G_DefaultScreen_400px.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4134" y="1938508"/>
            <a:ext cx="307077" cy="73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46175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325" y="3802063"/>
            <a:ext cx="892175" cy="91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3783013"/>
            <a:ext cx="6445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Line 13"/>
          <p:cNvSpPr>
            <a:spLocks noChangeShapeType="1"/>
          </p:cNvSpPr>
          <p:nvPr/>
        </p:nvSpPr>
        <p:spPr bwMode="auto">
          <a:xfrm flipH="1">
            <a:off x="6657975" y="424021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 name="Text Box 15"/>
          <p:cNvSpPr txBox="1">
            <a:spLocks noChangeArrowheads="1"/>
          </p:cNvSpPr>
          <p:nvPr/>
        </p:nvSpPr>
        <p:spPr bwMode="auto">
          <a:xfrm>
            <a:off x="1355725" y="4714875"/>
            <a:ext cx="841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Client</a:t>
            </a:r>
          </a:p>
        </p:txBody>
      </p:sp>
      <p:sp>
        <p:nvSpPr>
          <p:cNvPr id="4102" name="Text Box 16"/>
          <p:cNvSpPr txBox="1">
            <a:spLocks noChangeArrowheads="1"/>
          </p:cNvSpPr>
          <p:nvPr/>
        </p:nvSpPr>
        <p:spPr bwMode="auto">
          <a:xfrm>
            <a:off x="7016750" y="4654550"/>
            <a:ext cx="939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Server</a:t>
            </a:r>
          </a:p>
        </p:txBody>
      </p:sp>
      <p:pic>
        <p:nvPicPr>
          <p:cNvPr id="410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2811463"/>
            <a:ext cx="38862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4" name="Text Box 18"/>
          <p:cNvSpPr txBox="1">
            <a:spLocks noChangeArrowheads="1"/>
          </p:cNvSpPr>
          <p:nvPr/>
        </p:nvSpPr>
        <p:spPr bwMode="auto">
          <a:xfrm>
            <a:off x="4445000" y="3478213"/>
            <a:ext cx="946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request</a:t>
            </a:r>
          </a:p>
        </p:txBody>
      </p:sp>
      <p:sp>
        <p:nvSpPr>
          <p:cNvPr id="4105" name="Text Box 19"/>
          <p:cNvSpPr txBox="1">
            <a:spLocks noChangeArrowheads="1"/>
          </p:cNvSpPr>
          <p:nvPr/>
        </p:nvSpPr>
        <p:spPr bwMode="auto">
          <a:xfrm>
            <a:off x="4606925" y="4487863"/>
            <a:ext cx="1198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page</a:t>
            </a:r>
          </a:p>
        </p:txBody>
      </p:sp>
      <p:sp>
        <p:nvSpPr>
          <p:cNvPr id="4106" name="Line 20"/>
          <p:cNvSpPr>
            <a:spLocks noChangeShapeType="1"/>
          </p:cNvSpPr>
          <p:nvPr/>
        </p:nvSpPr>
        <p:spPr bwMode="auto">
          <a:xfrm>
            <a:off x="4637088" y="3865563"/>
            <a:ext cx="627062" cy="1587"/>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7" name="Line 22"/>
          <p:cNvSpPr>
            <a:spLocks noChangeShapeType="1"/>
          </p:cNvSpPr>
          <p:nvPr/>
        </p:nvSpPr>
        <p:spPr bwMode="auto">
          <a:xfrm flipH="1">
            <a:off x="2168525" y="4259263"/>
            <a:ext cx="609600" cy="158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8" name="Line 21"/>
          <p:cNvSpPr>
            <a:spLocks noChangeShapeType="1"/>
          </p:cNvSpPr>
          <p:nvPr/>
        </p:nvSpPr>
        <p:spPr bwMode="auto">
          <a:xfrm flipH="1">
            <a:off x="4521200" y="4913313"/>
            <a:ext cx="685800"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9" name="Text Box 4"/>
          <p:cNvSpPr txBox="1">
            <a:spLocks noChangeArrowheads="1"/>
          </p:cNvSpPr>
          <p:nvPr/>
        </p:nvSpPr>
        <p:spPr bwMode="auto">
          <a:xfrm>
            <a:off x="1355725" y="2012950"/>
            <a:ext cx="4711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http://som.csudh.edu/fac/lpress/shortbio.htm</a:t>
            </a:r>
          </a:p>
        </p:txBody>
      </p:sp>
      <p:pic>
        <p:nvPicPr>
          <p:cNvPr id="41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8913" y="3998913"/>
            <a:ext cx="50006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1" name="Rectangle 1"/>
          <p:cNvSpPr>
            <a:spLocks noChangeArrowheads="1"/>
          </p:cNvSpPr>
          <p:nvPr/>
        </p:nvSpPr>
        <p:spPr bwMode="auto">
          <a:xfrm>
            <a:off x="0" y="44608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solidFill>
                  <a:srgbClr val="000000"/>
                </a:solidFill>
              </a:rPr>
              <a:t>URL, uniform resource locator</a:t>
            </a:r>
          </a:p>
        </p:txBody>
      </p:sp>
      <p:cxnSp>
        <p:nvCxnSpPr>
          <p:cNvPr id="4" name="Straight Arrow Connector 3"/>
          <p:cNvCxnSpPr/>
          <p:nvPr/>
        </p:nvCxnSpPr>
        <p:spPr>
          <a:xfrm>
            <a:off x="1708150" y="2525713"/>
            <a:ext cx="0" cy="113665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866055"/>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1438275" y="2463800"/>
            <a:ext cx="626745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2400" dirty="0">
                <a:solidFill>
                  <a:srgbClr val="FF0000"/>
                </a:solidFill>
              </a:rPr>
              <a:t>http://</a:t>
            </a:r>
            <a:r>
              <a:rPr lang="en-US" altLang="en-US" sz="2400" dirty="0"/>
              <a:t>som.csudh.edu/fac/lpress/shortbio.htm</a:t>
            </a:r>
          </a:p>
          <a:p>
            <a:pPr eaLnBrk="1" hangingPunct="1">
              <a:lnSpc>
                <a:spcPct val="150000"/>
              </a:lnSpc>
            </a:pPr>
            <a:r>
              <a:rPr lang="en-US" altLang="en-US" sz="2400" dirty="0"/>
              <a:t>http://</a:t>
            </a:r>
            <a:r>
              <a:rPr lang="en-US" altLang="en-US" sz="2400" dirty="0">
                <a:solidFill>
                  <a:srgbClr val="FF0000"/>
                </a:solidFill>
              </a:rPr>
              <a:t>som.csudh.edu</a:t>
            </a:r>
            <a:r>
              <a:rPr lang="en-US" altLang="en-US" sz="2400" dirty="0"/>
              <a:t>/fac/lpress/shortbio.htm</a:t>
            </a:r>
          </a:p>
          <a:p>
            <a:pPr eaLnBrk="1" hangingPunct="1">
              <a:lnSpc>
                <a:spcPct val="150000"/>
              </a:lnSpc>
            </a:pPr>
            <a:r>
              <a:rPr lang="en-US" altLang="en-US" sz="2400" dirty="0"/>
              <a:t>http://som.csudh.edu/</a:t>
            </a:r>
            <a:r>
              <a:rPr lang="en-US" altLang="en-US" sz="2400" dirty="0">
                <a:solidFill>
                  <a:srgbClr val="FF0000"/>
                </a:solidFill>
              </a:rPr>
              <a:t>fac/lpress</a:t>
            </a:r>
            <a:r>
              <a:rPr lang="en-US" altLang="en-US" sz="2400" dirty="0"/>
              <a:t>/shortbio.htm</a:t>
            </a:r>
          </a:p>
          <a:p>
            <a:pPr eaLnBrk="1" hangingPunct="1">
              <a:lnSpc>
                <a:spcPct val="150000"/>
              </a:lnSpc>
            </a:pPr>
            <a:r>
              <a:rPr lang="en-US" altLang="en-US" sz="2400" dirty="0"/>
              <a:t>http://som.csudh.edu/fac/lpress/</a:t>
            </a:r>
            <a:r>
              <a:rPr lang="en-US" altLang="en-US" sz="2400" dirty="0">
                <a:solidFill>
                  <a:srgbClr val="FF0000"/>
                </a:solidFill>
              </a:rPr>
              <a:t>shortbio.htm</a:t>
            </a:r>
          </a:p>
          <a:p>
            <a:pPr eaLnBrk="1" hangingPunct="1"/>
            <a:endParaRPr lang="en-US" altLang="en-US" sz="2400" dirty="0"/>
          </a:p>
          <a:p>
            <a:pPr eaLnBrk="1" hangingPunct="1"/>
            <a:endParaRPr lang="en-US" altLang="en-US" sz="2400" dirty="0"/>
          </a:p>
          <a:p>
            <a:pPr eaLnBrk="1" hangingPunct="1"/>
            <a:endParaRPr lang="en-US" altLang="en-US" sz="2400" dirty="0"/>
          </a:p>
        </p:txBody>
      </p:sp>
      <p:sp>
        <p:nvSpPr>
          <p:cNvPr id="5123" name="Text Box 4"/>
          <p:cNvSpPr txBox="1">
            <a:spLocks noChangeArrowheads="1"/>
          </p:cNvSpPr>
          <p:nvPr/>
        </p:nvSpPr>
        <p:spPr bwMode="auto">
          <a:xfrm>
            <a:off x="2751138" y="825500"/>
            <a:ext cx="364172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Four parts of the URL</a:t>
            </a:r>
          </a:p>
        </p:txBody>
      </p:sp>
    </p:spTree>
    <p:extLst>
      <p:ext uri="{BB962C8B-B14F-4D97-AF65-F5344CB8AC3E}">
        <p14:creationId xmlns:p14="http://schemas.microsoft.com/office/powerpoint/2010/main" val="2463910845"/>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460500" y="274955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http://</a:t>
            </a:r>
            <a:r>
              <a:rPr lang="en-US" altLang="en-US" sz="2400"/>
              <a:t>som.csudh.edu/fac/lpress/shortbio.htm</a:t>
            </a:r>
          </a:p>
        </p:txBody>
      </p:sp>
      <p:sp>
        <p:nvSpPr>
          <p:cNvPr id="6147" name="Text Box 4"/>
          <p:cNvSpPr txBox="1">
            <a:spLocks noChangeArrowheads="1"/>
          </p:cNvSpPr>
          <p:nvPr/>
        </p:nvSpPr>
        <p:spPr bwMode="auto">
          <a:xfrm>
            <a:off x="0" y="8255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http://</a:t>
            </a:r>
          </a:p>
        </p:txBody>
      </p:sp>
    </p:spTree>
    <p:extLst>
      <p:ext uri="{BB962C8B-B14F-4D97-AF65-F5344CB8AC3E}">
        <p14:creationId xmlns:p14="http://schemas.microsoft.com/office/powerpoint/2010/main" val="1856668647"/>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1395413" y="3128963"/>
            <a:ext cx="6223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/fac/lpress/shortbio.htm</a:t>
            </a:r>
          </a:p>
        </p:txBody>
      </p:sp>
      <p:sp>
        <p:nvSpPr>
          <p:cNvPr id="7171" name="Text Box 4"/>
          <p:cNvSpPr txBox="1">
            <a:spLocks noChangeArrowheads="1"/>
          </p:cNvSpPr>
          <p:nvPr/>
        </p:nvSpPr>
        <p:spPr bwMode="auto">
          <a:xfrm>
            <a:off x="2963863" y="825500"/>
            <a:ext cx="30861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800"/>
              <a:t>The domain name</a:t>
            </a:r>
          </a:p>
        </p:txBody>
      </p:sp>
    </p:spTree>
    <p:extLst>
      <p:ext uri="{BB962C8B-B14F-4D97-AF65-F5344CB8AC3E}">
        <p14:creationId xmlns:p14="http://schemas.microsoft.com/office/powerpoint/2010/main" val="2052433166"/>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795298" y="26572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13013" y="333692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785532"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476750" y="333692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795299" y="3840822"/>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13013" y="453866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785532" y="5151790"/>
            <a:ext cx="1454899" cy="679953"/>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271963" y="453866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46124" y="5159380"/>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22788" y="4538663"/>
            <a:ext cx="2039937"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35431" y="5151791"/>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22788" y="3336925"/>
            <a:ext cx="2039937"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35431" y="385599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8221" name="TextBox 19"/>
          <p:cNvSpPr txBox="1">
            <a:spLocks noChangeArrowheads="1"/>
          </p:cNvSpPr>
          <p:nvPr/>
        </p:nvSpPr>
        <p:spPr bwMode="auto">
          <a:xfrm>
            <a:off x="4994275" y="5105400"/>
            <a:ext cx="7540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16138" y="5272088"/>
            <a:ext cx="793750"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8223" name="Text Box 4"/>
          <p:cNvSpPr txBox="1">
            <a:spLocks noChangeArrowheads="1"/>
          </p:cNvSpPr>
          <p:nvPr/>
        </p:nvSpPr>
        <p:spPr bwMode="auto">
          <a:xfrm>
            <a:off x="3335338" y="411163"/>
            <a:ext cx="22844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directory</a:t>
            </a:r>
          </a:p>
        </p:txBody>
      </p:sp>
      <p:sp>
        <p:nvSpPr>
          <p:cNvPr id="8224" name="Text Box 4"/>
          <p:cNvSpPr txBox="1">
            <a:spLocks noChangeArrowheads="1"/>
          </p:cNvSpPr>
          <p:nvPr/>
        </p:nvSpPr>
        <p:spPr bwMode="auto">
          <a:xfrm>
            <a:off x="1365250" y="15494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a:t>
            </a:r>
            <a:r>
              <a:rPr lang="en-US" altLang="en-US" sz="2400">
                <a:solidFill>
                  <a:srgbClr val="FF0000"/>
                </a:solidFill>
              </a:rPr>
              <a:t>fac/lpress</a:t>
            </a:r>
            <a:r>
              <a:rPr lang="en-US" altLang="en-US" sz="2400"/>
              <a:t>/shortbio.htm</a:t>
            </a:r>
          </a:p>
        </p:txBody>
      </p:sp>
      <p:sp>
        <p:nvSpPr>
          <p:cNvPr id="8225" name="TextBox 24"/>
          <p:cNvSpPr txBox="1">
            <a:spLocks noChangeArrowheads="1"/>
          </p:cNvSpPr>
          <p:nvPr/>
        </p:nvSpPr>
        <p:spPr bwMode="auto">
          <a:xfrm>
            <a:off x="1785938" y="5114925"/>
            <a:ext cx="30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solidFill>
                  <a:srgbClr val="FF0000"/>
                </a:solidFill>
              </a:rPr>
              <a:t>*</a:t>
            </a:r>
            <a:endParaRPr lang="en-US" altLang="en-US" sz="3200">
              <a:solidFill>
                <a:srgbClr val="FF0000"/>
              </a:solidFill>
            </a:endParaRPr>
          </a:p>
        </p:txBody>
      </p:sp>
    </p:spTree>
    <p:extLst>
      <p:ext uri="{BB962C8B-B14F-4D97-AF65-F5344CB8AC3E}">
        <p14:creationId xmlns:p14="http://schemas.microsoft.com/office/powerpoint/2010/main" val="304698031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844552" y="243525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bevel/>
          </a:ln>
          <a:effectLst/>
          <a:scene3d>
            <a:camera prst="orthographicFront"/>
            <a:lightRig rig="flat" dir="t"/>
          </a:scene3d>
          <a:sp3d prstMaterial="dkEdge">
            <a:bevelT w="8200" h="38100"/>
          </a:sp3d>
        </p:spPr>
        <p:style>
          <a:lnRef idx="2">
            <a:schemeClr val="dk1"/>
          </a:lnRef>
          <a:fillRef idx="1">
            <a:schemeClr val="lt1"/>
          </a:fillRef>
          <a:effectRef idx="0">
            <a:schemeClr val="dk1"/>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root</a:t>
            </a:r>
          </a:p>
        </p:txBody>
      </p:sp>
      <p:sp>
        <p:nvSpPr>
          <p:cNvPr id="7" name="Freeform 6"/>
          <p:cNvSpPr/>
          <p:nvPr/>
        </p:nvSpPr>
        <p:spPr>
          <a:xfrm>
            <a:off x="2562225" y="3114675"/>
            <a:ext cx="2009775" cy="576263"/>
          </a:xfrm>
          <a:custGeom>
            <a:avLst/>
            <a:gdLst/>
            <a:ahLst/>
            <a:cxnLst/>
            <a:rect l="0" t="0" r="0" b="0"/>
            <a:pathLst>
              <a:path>
                <a:moveTo>
                  <a:pt x="2009805" y="0"/>
                </a:moveTo>
                <a:lnTo>
                  <a:pt x="2009805" y="259378"/>
                </a:lnTo>
                <a:lnTo>
                  <a:pt x="0" y="259378"/>
                </a:lnTo>
                <a:lnTo>
                  <a:pt x="0"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1834786"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miter lim="800000"/>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staff</a:t>
            </a:r>
          </a:p>
        </p:txBody>
      </p:sp>
      <p:sp>
        <p:nvSpPr>
          <p:cNvPr id="9" name="Freeform 8"/>
          <p:cNvSpPr/>
          <p:nvPr/>
        </p:nvSpPr>
        <p:spPr>
          <a:xfrm>
            <a:off x="4525963" y="3114675"/>
            <a:ext cx="92075" cy="576263"/>
          </a:xfrm>
          <a:custGeom>
            <a:avLst/>
            <a:gdLst/>
            <a:ahLst/>
            <a:cxnLst/>
            <a:rect l="0" t="0" r="0" b="0"/>
            <a:pathLst>
              <a:path>
                <a:moveTo>
                  <a:pt x="45758" y="0"/>
                </a:moveTo>
                <a:lnTo>
                  <a:pt x="45758" y="251790"/>
                </a:lnTo>
                <a:lnTo>
                  <a:pt x="45720" y="251790"/>
                </a:lnTo>
                <a:lnTo>
                  <a:pt x="45720" y="503581"/>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3844553" y="3618788"/>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fac</a:t>
            </a:r>
            <a:endParaRPr lang="en-US" sz="2000" dirty="0"/>
          </a:p>
        </p:txBody>
      </p:sp>
      <p:sp>
        <p:nvSpPr>
          <p:cNvPr id="11" name="Freeform 10"/>
          <p:cNvSpPr/>
          <p:nvPr/>
        </p:nvSpPr>
        <p:spPr>
          <a:xfrm>
            <a:off x="2562225" y="4316413"/>
            <a:ext cx="2009775" cy="576262"/>
          </a:xfrm>
          <a:custGeom>
            <a:avLst/>
            <a:gdLst/>
            <a:ahLst/>
            <a:cxnLst/>
            <a:rect l="0" t="0" r="0" b="0"/>
            <a:pathLst>
              <a:path>
                <a:moveTo>
                  <a:pt x="2009767" y="0"/>
                </a:moveTo>
                <a:lnTo>
                  <a:pt x="2009767" y="306490"/>
                </a:lnTo>
                <a:lnTo>
                  <a:pt x="0" y="306490"/>
                </a:lnTo>
                <a:lnTo>
                  <a:pt x="0"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1834786" y="4929756"/>
            <a:ext cx="1454899" cy="1238927"/>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endParaRPr lang="en-US" sz="2000" dirty="0"/>
          </a:p>
        </p:txBody>
      </p:sp>
      <p:sp>
        <p:nvSpPr>
          <p:cNvPr id="13" name="Freeform 12"/>
          <p:cNvSpPr/>
          <p:nvPr/>
        </p:nvSpPr>
        <p:spPr>
          <a:xfrm>
            <a:off x="4321175" y="4316413"/>
            <a:ext cx="250825" cy="576262"/>
          </a:xfrm>
          <a:custGeom>
            <a:avLst/>
            <a:gdLst/>
            <a:ahLst/>
            <a:cxnLst/>
            <a:rect l="0" t="0" r="0" b="0"/>
            <a:pathLst>
              <a:path>
                <a:moveTo>
                  <a:pt x="250498" y="0"/>
                </a:moveTo>
                <a:lnTo>
                  <a:pt x="250498" y="310284"/>
                </a:lnTo>
                <a:lnTo>
                  <a:pt x="0" y="310284"/>
                </a:lnTo>
                <a:lnTo>
                  <a:pt x="0" y="620568"/>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3495378" y="4937346"/>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jsmith</a:t>
            </a:r>
            <a:endParaRPr lang="en-US" sz="2000" dirty="0"/>
          </a:p>
        </p:txBody>
      </p:sp>
      <p:sp>
        <p:nvSpPr>
          <p:cNvPr id="15" name="Freeform 14"/>
          <p:cNvSpPr/>
          <p:nvPr/>
        </p:nvSpPr>
        <p:spPr>
          <a:xfrm>
            <a:off x="4572000" y="4316413"/>
            <a:ext cx="2039938" cy="576262"/>
          </a:xfrm>
          <a:custGeom>
            <a:avLst/>
            <a:gdLst/>
            <a:ahLst/>
            <a:cxnLst/>
            <a:rect l="0" t="0" r="0" b="0"/>
            <a:pathLst>
              <a:path>
                <a:moveTo>
                  <a:pt x="0" y="0"/>
                </a:moveTo>
                <a:lnTo>
                  <a:pt x="0" y="306490"/>
                </a:lnTo>
                <a:lnTo>
                  <a:pt x="2040131" y="306490"/>
                </a:lnTo>
                <a:lnTo>
                  <a:pt x="2040131" y="612980"/>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5884685" y="4929757"/>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err="1"/>
              <a:t>jdoe</a:t>
            </a:r>
            <a:endParaRPr lang="en-US" sz="2000" dirty="0"/>
          </a:p>
        </p:txBody>
      </p:sp>
      <p:sp>
        <p:nvSpPr>
          <p:cNvPr id="17" name="Freeform 16"/>
          <p:cNvSpPr/>
          <p:nvPr/>
        </p:nvSpPr>
        <p:spPr>
          <a:xfrm>
            <a:off x="4572000" y="3114675"/>
            <a:ext cx="2039938" cy="576263"/>
          </a:xfrm>
          <a:custGeom>
            <a:avLst/>
            <a:gdLst/>
            <a:ahLst/>
            <a:cxnLst/>
            <a:rect l="0" t="0" r="0" b="0"/>
            <a:pathLst>
              <a:path>
                <a:moveTo>
                  <a:pt x="0" y="0"/>
                </a:moveTo>
                <a:lnTo>
                  <a:pt x="0" y="259378"/>
                </a:lnTo>
                <a:lnTo>
                  <a:pt x="2040093" y="259378"/>
                </a:lnTo>
                <a:lnTo>
                  <a:pt x="2040093" y="518757"/>
                </a:lnTo>
              </a:path>
            </a:pathLst>
          </a:custGeom>
          <a:noFill/>
          <a:ln w="12700">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5884685" y="3633964"/>
            <a:ext cx="1454899" cy="679952"/>
          </a:xfrm>
          <a:custGeom>
            <a:avLst/>
            <a:gdLst>
              <a:gd name="connsiteX0" fmla="*/ 0 w 1454899"/>
              <a:gd name="connsiteY0" fmla="*/ 105535 h 1055352"/>
              <a:gd name="connsiteX1" fmla="*/ 105535 w 1454899"/>
              <a:gd name="connsiteY1" fmla="*/ 0 h 1055352"/>
              <a:gd name="connsiteX2" fmla="*/ 1349364 w 1454899"/>
              <a:gd name="connsiteY2" fmla="*/ 0 h 1055352"/>
              <a:gd name="connsiteX3" fmla="*/ 1454899 w 1454899"/>
              <a:gd name="connsiteY3" fmla="*/ 105535 h 1055352"/>
              <a:gd name="connsiteX4" fmla="*/ 1454899 w 1454899"/>
              <a:gd name="connsiteY4" fmla="*/ 949817 h 1055352"/>
              <a:gd name="connsiteX5" fmla="*/ 1349364 w 1454899"/>
              <a:gd name="connsiteY5" fmla="*/ 1055352 h 1055352"/>
              <a:gd name="connsiteX6" fmla="*/ 105535 w 1454899"/>
              <a:gd name="connsiteY6" fmla="*/ 1055352 h 1055352"/>
              <a:gd name="connsiteX7" fmla="*/ 0 w 1454899"/>
              <a:gd name="connsiteY7" fmla="*/ 949817 h 1055352"/>
              <a:gd name="connsiteX8" fmla="*/ 0 w 1454899"/>
              <a:gd name="connsiteY8" fmla="*/ 105535 h 10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899" h="1055352">
                <a:moveTo>
                  <a:pt x="0" y="105535"/>
                </a:moveTo>
                <a:cubicBezTo>
                  <a:pt x="0" y="47250"/>
                  <a:pt x="47250" y="0"/>
                  <a:pt x="105535" y="0"/>
                </a:cubicBezTo>
                <a:lnTo>
                  <a:pt x="1349364" y="0"/>
                </a:lnTo>
                <a:cubicBezTo>
                  <a:pt x="1407649" y="0"/>
                  <a:pt x="1454899" y="47250"/>
                  <a:pt x="1454899" y="105535"/>
                </a:cubicBezTo>
                <a:lnTo>
                  <a:pt x="1454899" y="949817"/>
                </a:lnTo>
                <a:cubicBezTo>
                  <a:pt x="1454899" y="1008102"/>
                  <a:pt x="1407649" y="1055352"/>
                  <a:pt x="1349364" y="1055352"/>
                </a:cubicBezTo>
                <a:lnTo>
                  <a:pt x="105535" y="1055352"/>
                </a:lnTo>
                <a:cubicBezTo>
                  <a:pt x="47250" y="1055352"/>
                  <a:pt x="0" y="1008102"/>
                  <a:pt x="0" y="949817"/>
                </a:cubicBezTo>
                <a:lnTo>
                  <a:pt x="0" y="105535"/>
                </a:lnTo>
                <a:close/>
              </a:path>
            </a:pathLst>
          </a:custGeom>
          <a:noFill/>
          <a:ln w="12700">
            <a:solidFill>
              <a:schemeClr val="tx1"/>
            </a:solidFill>
          </a:ln>
          <a:effectLst/>
          <a:scene3d>
            <a:camera prst="orthographicFront"/>
            <a:lightRig rig="flat" dir="t"/>
          </a:scene3d>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lIns="107110" tIns="107110" rIns="107110" bIns="107110" spcCol="1270" anchor="ctr"/>
          <a:lstStyle/>
          <a:p>
            <a:pPr algn="ctr" defTabSz="889000">
              <a:lnSpc>
                <a:spcPct val="90000"/>
              </a:lnSpc>
              <a:spcAft>
                <a:spcPct val="35000"/>
              </a:spcAft>
              <a:defRPr/>
            </a:pPr>
            <a:r>
              <a:rPr lang="en-US" sz="2000" dirty="0"/>
              <a:t>admin</a:t>
            </a:r>
          </a:p>
        </p:txBody>
      </p:sp>
      <p:sp>
        <p:nvSpPr>
          <p:cNvPr id="9245" name="TextBox 19"/>
          <p:cNvSpPr txBox="1">
            <a:spLocks noChangeArrowheads="1"/>
          </p:cNvSpPr>
          <p:nvPr/>
        </p:nvSpPr>
        <p:spPr bwMode="auto">
          <a:xfrm>
            <a:off x="5043488" y="4883150"/>
            <a:ext cx="7540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200"/>
              <a:t>. . .</a:t>
            </a:r>
          </a:p>
        </p:txBody>
      </p:sp>
      <p:sp>
        <p:nvSpPr>
          <p:cNvPr id="21" name="TextBox 20"/>
          <p:cNvSpPr txBox="1"/>
          <p:nvPr/>
        </p:nvSpPr>
        <p:spPr>
          <a:xfrm>
            <a:off x="2197100" y="5084763"/>
            <a:ext cx="795338" cy="400050"/>
          </a:xfrm>
          <a:prstGeom prst="rect">
            <a:avLst/>
          </a:prstGeom>
          <a:noFill/>
        </p:spPr>
        <p:txBody>
          <a:bodyPr wrap="none">
            <a:spAutoFit/>
          </a:bodyPr>
          <a:lstStyle/>
          <a:p>
            <a:pPr>
              <a:defRPr/>
            </a:pPr>
            <a:r>
              <a:rPr lang="en-US" sz="2000" dirty="0" err="1">
                <a:latin typeface="+mn-lt"/>
              </a:rPr>
              <a:t>lpress</a:t>
            </a:r>
            <a:endParaRPr lang="en-US" sz="2000" dirty="0">
              <a:latin typeface="+mn-lt"/>
            </a:endParaRPr>
          </a:p>
        </p:txBody>
      </p:sp>
      <p:sp>
        <p:nvSpPr>
          <p:cNvPr id="9247" name="Rectangle 21"/>
          <p:cNvSpPr>
            <a:spLocks noChangeArrowheads="1"/>
          </p:cNvSpPr>
          <p:nvPr/>
        </p:nvSpPr>
        <p:spPr bwMode="auto">
          <a:xfrm>
            <a:off x="1905000" y="5610225"/>
            <a:ext cx="1314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altLang="en-US" sz="1600">
                <a:solidFill>
                  <a:srgbClr val="FF0000"/>
                </a:solidFill>
              </a:rPr>
              <a:t>shortbio.htm</a:t>
            </a:r>
          </a:p>
        </p:txBody>
      </p:sp>
      <p:sp>
        <p:nvSpPr>
          <p:cNvPr id="9248" name="Rectangle 1"/>
          <p:cNvSpPr>
            <a:spLocks noChangeArrowheads="1"/>
          </p:cNvSpPr>
          <p:nvPr/>
        </p:nvSpPr>
        <p:spPr bwMode="auto">
          <a:xfrm>
            <a:off x="1214438" y="1352550"/>
            <a:ext cx="671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http://som.csudh.edu/fac/lpress/</a:t>
            </a:r>
            <a:r>
              <a:rPr lang="en-US" altLang="en-US" sz="2400">
                <a:solidFill>
                  <a:srgbClr val="FF0000"/>
                </a:solidFill>
              </a:rPr>
              <a:t>shortbio.htm</a:t>
            </a:r>
          </a:p>
        </p:txBody>
      </p:sp>
      <p:sp>
        <p:nvSpPr>
          <p:cNvPr id="9249" name="Text Box 4"/>
          <p:cNvSpPr txBox="1">
            <a:spLocks noChangeArrowheads="1"/>
          </p:cNvSpPr>
          <p:nvPr/>
        </p:nvSpPr>
        <p:spPr bwMode="auto">
          <a:xfrm>
            <a:off x="0" y="431800"/>
            <a:ext cx="91440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800"/>
              <a:t>The file name</a:t>
            </a:r>
          </a:p>
        </p:txBody>
      </p:sp>
    </p:spTree>
    <p:extLst>
      <p:ext uri="{BB962C8B-B14F-4D97-AF65-F5344CB8AC3E}">
        <p14:creationId xmlns:p14="http://schemas.microsoft.com/office/powerpoint/2010/main" val="167677575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hlinkClick r:id="rId3"/>
          </p:cNvPr>
          <p:cNvSpPr>
            <a:spLocks noChangeArrowheads="1"/>
          </p:cNvSpPr>
          <p:nvPr/>
        </p:nvSpPr>
        <p:spPr bwMode="auto">
          <a:xfrm>
            <a:off x="914400" y="3352800"/>
            <a:ext cx="277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4"/>
              </a:rPr>
              <a:t>http://bit.ly/djeREW</a:t>
            </a:r>
            <a:endParaRPr lang="en-US" altLang="en-US" sz="2400"/>
          </a:p>
        </p:txBody>
      </p:sp>
      <p:sp>
        <p:nvSpPr>
          <p:cNvPr id="10243" name="Rectangle 3"/>
          <p:cNvSpPr>
            <a:spLocks noChangeArrowheads="1"/>
          </p:cNvSpPr>
          <p:nvPr/>
        </p:nvSpPr>
        <p:spPr bwMode="auto">
          <a:xfrm>
            <a:off x="0" y="4572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URLs may be shortened</a:t>
            </a:r>
          </a:p>
        </p:txBody>
      </p:sp>
      <p:sp>
        <p:nvSpPr>
          <p:cNvPr id="10244" name="Rectangle 4"/>
          <p:cNvSpPr>
            <a:spLocks noChangeArrowheads="1"/>
          </p:cNvSpPr>
          <p:nvPr/>
        </p:nvSpPr>
        <p:spPr bwMode="auto">
          <a:xfrm>
            <a:off x="914400" y="1676400"/>
            <a:ext cx="7315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hlinkClick r:id="rId5"/>
              </a:rPr>
              <a:t>http://www.csudh.edu/studentaffairs/financialaid/faq.shtml#apply_for_scholarships</a:t>
            </a:r>
            <a:endParaRPr lang="en-US" altLang="en-US" sz="2400"/>
          </a:p>
        </p:txBody>
      </p:sp>
      <p:sp>
        <p:nvSpPr>
          <p:cNvPr id="10245" name="Text Box 5"/>
          <p:cNvSpPr txBox="1">
            <a:spLocks noChangeArrowheads="1"/>
          </p:cNvSpPr>
          <p:nvPr/>
        </p:nvSpPr>
        <p:spPr bwMode="auto">
          <a:xfrm>
            <a:off x="914400" y="5562600"/>
            <a:ext cx="716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 shortened the URL using the service at </a:t>
            </a:r>
            <a:r>
              <a:rPr lang="en-US" altLang="en-US" sz="2000">
                <a:hlinkClick r:id="rId6"/>
              </a:rPr>
              <a:t>http://bit.ly</a:t>
            </a:r>
            <a:r>
              <a:rPr lang="en-US" altLang="en-US" sz="2000"/>
              <a:t>.  There are others that do the same thing.)</a:t>
            </a:r>
          </a:p>
        </p:txBody>
      </p:sp>
    </p:spTree>
    <p:extLst>
      <p:ext uri="{BB962C8B-B14F-4D97-AF65-F5344CB8AC3E}">
        <p14:creationId xmlns:p14="http://schemas.microsoft.com/office/powerpoint/2010/main" val="3928920485"/>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9144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Know the source of a shortened URL</a:t>
            </a:r>
          </a:p>
        </p:txBody>
      </p:sp>
      <p:sp>
        <p:nvSpPr>
          <p:cNvPr id="11267" name="Rectangle 3"/>
          <p:cNvSpPr>
            <a:spLocks noChangeArrowheads="1"/>
          </p:cNvSpPr>
          <p:nvPr/>
        </p:nvSpPr>
        <p:spPr bwMode="auto">
          <a:xfrm>
            <a:off x="0" y="26082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hlinkClick r:id="rId3"/>
              </a:rPr>
              <a:t>http://bit.ly/9dLHk5</a:t>
            </a:r>
            <a:endParaRPr lang="en-US" altLang="en-US" sz="2400"/>
          </a:p>
        </p:txBody>
      </p:sp>
    </p:spTree>
    <p:extLst>
      <p:ext uri="{BB962C8B-B14F-4D97-AF65-F5344CB8AC3E}">
        <p14:creationId xmlns:p14="http://schemas.microsoft.com/office/powerpoint/2010/main" val="2206079425"/>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Lake</a:t>
            </a:r>
            <a:endParaRPr lang="en-US" dirty="0"/>
          </a:p>
        </p:txBody>
      </p:sp>
      <p:pic>
        <p:nvPicPr>
          <p:cNvPr id="5122" name="Picture 2" descr="zData Big Data Lak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01417"/>
            <a:ext cx="6781800" cy="36491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1295400"/>
            <a:ext cx="7620000" cy="646331"/>
          </a:xfrm>
          <a:prstGeom prst="rect">
            <a:avLst/>
          </a:prstGeom>
        </p:spPr>
        <p:txBody>
          <a:bodyPr wrap="square">
            <a:spAutoFit/>
          </a:bodyPr>
          <a:lstStyle/>
          <a:p>
            <a:r>
              <a:rPr lang="en-US" dirty="0"/>
              <a:t>A </a:t>
            </a:r>
            <a:r>
              <a:rPr lang="en-US" b="1" dirty="0"/>
              <a:t>data lake</a:t>
            </a:r>
            <a:r>
              <a:rPr lang="en-US" dirty="0"/>
              <a:t> is a storage repository that holds a vast amount of raw </a:t>
            </a:r>
            <a:r>
              <a:rPr lang="en-US" b="1" dirty="0" smtClean="0"/>
              <a:t>data </a:t>
            </a:r>
            <a:r>
              <a:rPr lang="en-US" dirty="0" smtClean="0"/>
              <a:t>in </a:t>
            </a:r>
            <a:r>
              <a:rPr lang="en-US" dirty="0"/>
              <a:t>its native format until it is needed</a:t>
            </a:r>
          </a:p>
        </p:txBody>
      </p:sp>
    </p:spTree>
    <p:extLst>
      <p:ext uri="{BB962C8B-B14F-4D97-AF65-F5344CB8AC3E}">
        <p14:creationId xmlns:p14="http://schemas.microsoft.com/office/powerpoint/2010/main" val="3670022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0" y="291941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som.csudh.edu/fac/lpress/shortbio.htm</a:t>
            </a:r>
          </a:p>
        </p:txBody>
      </p:sp>
      <p:sp>
        <p:nvSpPr>
          <p:cNvPr id="12291" name="Text Box 3"/>
          <p:cNvSpPr txBox="1">
            <a:spLocks noChangeArrowheads="1"/>
          </p:cNvSpPr>
          <p:nvPr/>
        </p:nvSpPr>
        <p:spPr bwMode="auto">
          <a:xfrm>
            <a:off x="0" y="706438"/>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You can delete the </a:t>
            </a:r>
            <a:r>
              <a:rPr lang="en-US" altLang="en-US" sz="3200" i="1"/>
              <a:t>http://</a:t>
            </a:r>
            <a:endParaRPr lang="en-US" altLang="en-US" sz="3200"/>
          </a:p>
        </p:txBody>
      </p:sp>
    </p:spTree>
    <p:extLst>
      <p:ext uri="{BB962C8B-B14F-4D97-AF65-F5344CB8AC3E}">
        <p14:creationId xmlns:p14="http://schemas.microsoft.com/office/powerpoint/2010/main" val="3758024980"/>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0" y="1554163"/>
            <a:ext cx="9144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2400"/>
              <a:t>http://bpastudio.csudh.edu/fac/lpress/</a:t>
            </a:r>
          </a:p>
        </p:txBody>
      </p:sp>
      <p:sp>
        <p:nvSpPr>
          <p:cNvPr id="13315" name="Text Box 3"/>
          <p:cNvSpPr txBox="1">
            <a:spLocks noChangeArrowheads="1"/>
          </p:cNvSpPr>
          <p:nvPr/>
        </p:nvSpPr>
        <p:spPr bwMode="auto">
          <a:xfrm>
            <a:off x="0" y="53181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3200"/>
              <a:t>What happens if you delete the file name?</a:t>
            </a:r>
          </a:p>
        </p:txBody>
      </p:sp>
      <p:sp>
        <p:nvSpPr>
          <p:cNvPr id="13316" name="Text Box 4"/>
          <p:cNvSpPr txBox="1">
            <a:spLocks noChangeArrowheads="1"/>
          </p:cNvSpPr>
          <p:nvPr/>
        </p:nvSpPr>
        <p:spPr bwMode="auto">
          <a:xfrm>
            <a:off x="955675" y="3681413"/>
            <a:ext cx="723265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The Web server will look for a file with a default name, which is specified by the server administrator.  </a:t>
            </a:r>
          </a:p>
          <a:p>
            <a:pPr eaLnBrk="1" hangingPunct="1"/>
            <a:endParaRPr lang="en-US" altLang="en-US" sz="2000"/>
          </a:p>
          <a:p>
            <a:pPr eaLnBrk="1" hangingPunct="1"/>
            <a:r>
              <a:rPr lang="en-US" altLang="en-US" sz="2000"/>
              <a:t>Traditional default names are </a:t>
            </a:r>
            <a:r>
              <a:rPr lang="en-US" altLang="en-US" sz="2000" i="1"/>
              <a:t>index.htm, Index.html, default.htm, </a:t>
            </a:r>
            <a:r>
              <a:rPr lang="en-US" altLang="en-US" sz="2000"/>
              <a:t>and</a:t>
            </a:r>
            <a:r>
              <a:rPr lang="en-US" altLang="en-US" sz="2000" i="1"/>
              <a:t> default.html.</a:t>
            </a:r>
          </a:p>
        </p:txBody>
      </p:sp>
    </p:spTree>
    <p:extLst>
      <p:ext uri="{BB962C8B-B14F-4D97-AF65-F5344CB8AC3E}">
        <p14:creationId xmlns:p14="http://schemas.microsoft.com/office/powerpoint/2010/main" val="848889910"/>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06363"/>
            <a:ext cx="8229600" cy="1143001"/>
          </a:xfrm>
        </p:spPr>
        <p:txBody>
          <a:bodyPr/>
          <a:lstStyle/>
          <a:p>
            <a:r>
              <a:rPr lang="en-US" altLang="en-US" sz="3200" smtClean="0"/>
              <a:t>URL summary</a:t>
            </a:r>
          </a:p>
        </p:txBody>
      </p:sp>
      <p:sp>
        <p:nvSpPr>
          <p:cNvPr id="14339" name="Rectangle 3"/>
          <p:cNvSpPr>
            <a:spLocks noGrp="1" noChangeArrowheads="1"/>
          </p:cNvSpPr>
          <p:nvPr>
            <p:ph idx="1"/>
          </p:nvPr>
        </p:nvSpPr>
        <p:spPr>
          <a:xfrm>
            <a:off x="381000" y="2438400"/>
            <a:ext cx="8229600" cy="2971800"/>
          </a:xfrm>
          <a:ln>
            <a:solidFill>
              <a:schemeClr val="tx1"/>
            </a:solidFill>
            <a:miter lim="800000"/>
            <a:headEnd/>
            <a:tailEnd/>
          </a:ln>
        </p:spPr>
        <p:txBody>
          <a:bodyPr/>
          <a:lstStyle/>
          <a:p>
            <a:pPr marL="573088" indent="-573088">
              <a:buFont typeface="Wingdings" pitchFamily="2" charset="2"/>
              <a:buBlip>
                <a:blip r:embed="rId3"/>
              </a:buBlip>
              <a:tabLst>
                <a:tab pos="0" algn="l"/>
              </a:tabLst>
            </a:pPr>
            <a:r>
              <a:rPr lang="en-US" altLang="en-US" sz="2400" smtClean="0"/>
              <a:t>This request is for a Web (http) server</a:t>
            </a:r>
          </a:p>
          <a:p>
            <a:pPr marL="573088" indent="-573088">
              <a:buClr>
                <a:srgbClr val="FF0000"/>
              </a:buClr>
              <a:buFont typeface="Wingdings" pitchFamily="2" charset="2"/>
              <a:buBlip>
                <a:blip r:embed="rId4"/>
              </a:buBlip>
              <a:tabLst>
                <a:tab pos="0" algn="l"/>
              </a:tabLst>
            </a:pPr>
            <a:r>
              <a:rPr lang="en-US" altLang="en-US" sz="2400" smtClean="0"/>
              <a:t>The server program is running on a computer with the domain name </a:t>
            </a:r>
            <a:r>
              <a:rPr lang="en-US" altLang="en-US" sz="2400" i="1" smtClean="0"/>
              <a:t>som.csudh.edu</a:t>
            </a:r>
          </a:p>
          <a:p>
            <a:pPr marL="573088" indent="-573088">
              <a:buClr>
                <a:srgbClr val="00FF00"/>
              </a:buClr>
              <a:buFont typeface="Wingdings" pitchFamily="2" charset="2"/>
              <a:buBlip>
                <a:blip r:embed="rId5"/>
              </a:buBlip>
              <a:tabLst>
                <a:tab pos="0" algn="l"/>
              </a:tabLst>
            </a:pPr>
            <a:r>
              <a:rPr lang="en-US" altLang="en-US" sz="2400" smtClean="0"/>
              <a:t>Look in a subdirectory called </a:t>
            </a:r>
            <a:r>
              <a:rPr lang="en-US" altLang="en-US" sz="2400" i="1" smtClean="0"/>
              <a:t>fac/lpress</a:t>
            </a:r>
          </a:p>
          <a:p>
            <a:pPr marL="573088" indent="-573088">
              <a:buClr>
                <a:srgbClr val="0000FF"/>
              </a:buClr>
              <a:buFont typeface="Wingdings" pitchFamily="2" charset="2"/>
              <a:buBlip>
                <a:blip r:embed="rId6"/>
              </a:buBlip>
              <a:tabLst>
                <a:tab pos="0" algn="l"/>
              </a:tabLst>
            </a:pPr>
            <a:r>
              <a:rPr lang="en-US" altLang="en-US" sz="2400" smtClean="0"/>
              <a:t>If there is a file called </a:t>
            </a:r>
            <a:r>
              <a:rPr lang="en-US" altLang="en-US" sz="2400" i="1" smtClean="0"/>
              <a:t>shortbio.htm</a:t>
            </a:r>
            <a:r>
              <a:rPr lang="en-US" altLang="en-US" sz="2400" smtClean="0"/>
              <a:t>, send it back to the client to be displayed; if not, send an error message back to the client</a:t>
            </a:r>
          </a:p>
        </p:txBody>
      </p:sp>
      <p:sp>
        <p:nvSpPr>
          <p:cNvPr id="14340" name="Text Box 4"/>
          <p:cNvSpPr txBox="1">
            <a:spLocks noChangeArrowheads="1"/>
          </p:cNvSpPr>
          <p:nvPr/>
        </p:nvSpPr>
        <p:spPr bwMode="auto">
          <a:xfrm>
            <a:off x="457200" y="1447800"/>
            <a:ext cx="6223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http://</a:t>
            </a:r>
            <a:r>
              <a:rPr lang="en-US" altLang="en-US" sz="2400">
                <a:solidFill>
                  <a:srgbClr val="FF0000"/>
                </a:solidFill>
              </a:rPr>
              <a:t>som.csudh.edu</a:t>
            </a:r>
            <a:r>
              <a:rPr lang="en-US" altLang="en-US" sz="2400"/>
              <a:t>/</a:t>
            </a:r>
            <a:r>
              <a:rPr lang="en-US" altLang="en-US" sz="2400">
                <a:solidFill>
                  <a:srgbClr val="00FF00"/>
                </a:solidFill>
              </a:rPr>
              <a:t>fac/lpress</a:t>
            </a:r>
            <a:r>
              <a:rPr lang="en-US" altLang="en-US" sz="2400"/>
              <a:t>/</a:t>
            </a:r>
            <a:r>
              <a:rPr lang="en-US" altLang="en-US" sz="2400">
                <a:solidFill>
                  <a:srgbClr val="0000FF"/>
                </a:solidFill>
              </a:rPr>
              <a:t>shortbio.htm</a:t>
            </a:r>
          </a:p>
        </p:txBody>
      </p:sp>
      <p:sp>
        <p:nvSpPr>
          <p:cNvPr id="14341" name="Text Box 5"/>
          <p:cNvSpPr txBox="1">
            <a:spLocks noChangeArrowheads="1"/>
          </p:cNvSpPr>
          <p:nvPr/>
        </p:nvSpPr>
        <p:spPr bwMode="auto">
          <a:xfrm>
            <a:off x="228600" y="6019800"/>
            <a:ext cx="870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400"/>
              <a:t>Domain name = the unique name of a computer on the Internet</a:t>
            </a:r>
          </a:p>
        </p:txBody>
      </p:sp>
    </p:spTree>
    <p:extLst>
      <p:ext uri="{BB962C8B-B14F-4D97-AF65-F5344CB8AC3E}">
        <p14:creationId xmlns:p14="http://schemas.microsoft.com/office/powerpoint/2010/main" val="3543940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after the ?</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html.net/page.php?id=1254</a:t>
            </a:r>
            <a:endParaRPr lang="en-US" dirty="0" smtClean="0"/>
          </a:p>
          <a:p>
            <a:endParaRPr lang="en-US" dirty="0"/>
          </a:p>
          <a:p>
            <a:r>
              <a:rPr lang="en-US" dirty="0"/>
              <a:t>Why is there a question mark after the page name?</a:t>
            </a:r>
          </a:p>
          <a:p>
            <a:pPr lvl="1"/>
            <a:r>
              <a:rPr lang="en-US" dirty="0"/>
              <a:t>The answer is that the characters after the question mark are an </a:t>
            </a:r>
            <a:r>
              <a:rPr lang="en-US" b="1" dirty="0"/>
              <a:t>HTTP query string</a:t>
            </a:r>
            <a:r>
              <a:rPr lang="en-US" dirty="0"/>
              <a:t>. An HTTP query string can contain both variables and their values. In the example above, the HTTP query string contains a variable named "id", with the value "1254".</a:t>
            </a:r>
          </a:p>
          <a:p>
            <a:endParaRPr lang="en-US" dirty="0"/>
          </a:p>
        </p:txBody>
      </p:sp>
    </p:spTree>
    <p:extLst>
      <p:ext uri="{BB962C8B-B14F-4D97-AF65-F5344CB8AC3E}">
        <p14:creationId xmlns:p14="http://schemas.microsoft.com/office/powerpoint/2010/main" val="961094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Architecture diagram</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8430744"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886200"/>
            <a:ext cx="2331664" cy="2585323"/>
          </a:xfrm>
          <a:prstGeom prst="rect">
            <a:avLst/>
          </a:prstGeom>
          <a:noFill/>
        </p:spPr>
        <p:txBody>
          <a:bodyPr wrap="none" rtlCol="0">
            <a:spAutoFit/>
          </a:bodyPr>
          <a:lstStyle/>
          <a:p>
            <a:pPr marL="285750" indent="-285750">
              <a:buFont typeface="Arial" panose="020B0604020202020204" pitchFamily="34" charset="0"/>
              <a:buChar char="•"/>
            </a:pPr>
            <a:r>
              <a:rPr lang="en-US" dirty="0" smtClean="0"/>
              <a:t>Intranet Vs Extranet</a:t>
            </a:r>
          </a:p>
          <a:p>
            <a:pPr marL="285750" indent="-285750">
              <a:buFont typeface="Arial" panose="020B0604020202020204" pitchFamily="34" charset="0"/>
              <a:buChar char="•"/>
            </a:pPr>
            <a:r>
              <a:rPr lang="en-US" dirty="0" smtClean="0"/>
              <a:t>DMZ</a:t>
            </a:r>
          </a:p>
          <a:p>
            <a:pPr marL="285750" indent="-285750">
              <a:buFont typeface="Arial" panose="020B0604020202020204" pitchFamily="34" charset="0"/>
              <a:buChar char="•"/>
            </a:pPr>
            <a:r>
              <a:rPr lang="en-US" dirty="0" smtClean="0"/>
              <a:t>Firewall</a:t>
            </a:r>
          </a:p>
          <a:p>
            <a:pPr marL="285750" indent="-285750">
              <a:buFont typeface="Arial" panose="020B0604020202020204" pitchFamily="34" charset="0"/>
              <a:buChar char="•"/>
            </a:pPr>
            <a:r>
              <a:rPr lang="en-US" dirty="0" smtClean="0"/>
              <a:t>Web Server</a:t>
            </a:r>
          </a:p>
          <a:p>
            <a:pPr marL="285750" indent="-285750">
              <a:buFont typeface="Arial" panose="020B0604020202020204" pitchFamily="34" charset="0"/>
              <a:buChar char="•"/>
            </a:pPr>
            <a:r>
              <a:rPr lang="en-US" dirty="0" smtClean="0"/>
              <a:t>Application Server</a:t>
            </a:r>
          </a:p>
          <a:p>
            <a:pPr marL="285750" indent="-285750">
              <a:buFont typeface="Arial" panose="020B0604020202020204" pitchFamily="34" charset="0"/>
              <a:buChar char="•"/>
            </a:pPr>
            <a:r>
              <a:rPr lang="en-US" dirty="0" smtClean="0"/>
              <a:t>Load Balancer</a:t>
            </a:r>
          </a:p>
          <a:p>
            <a:pPr marL="285750" indent="-285750">
              <a:buFont typeface="Arial" panose="020B0604020202020204" pitchFamily="34" charset="0"/>
              <a:buChar char="•"/>
            </a:pPr>
            <a:r>
              <a:rPr lang="en-US" dirty="0" smtClean="0"/>
              <a:t>Database Server</a:t>
            </a:r>
          </a:p>
          <a:p>
            <a:pPr marL="285750" indent="-285750">
              <a:buFont typeface="Arial" panose="020B0604020202020204" pitchFamily="34" charset="0"/>
              <a:buChar char="•"/>
            </a:pPr>
            <a:r>
              <a:rPr lang="en-US" dirty="0" smtClean="0"/>
              <a:t>NAS</a:t>
            </a:r>
          </a:p>
          <a:p>
            <a:pPr marL="285750" indent="-285750">
              <a:buFont typeface="Arial" panose="020B0604020202020204" pitchFamily="34" charset="0"/>
              <a:buChar char="•"/>
            </a:pPr>
            <a:r>
              <a:rPr lang="en-US" dirty="0" smtClean="0"/>
              <a:t>Failover/Backup</a:t>
            </a:r>
            <a:endParaRPr lang="en-US" dirty="0"/>
          </a:p>
        </p:txBody>
      </p:sp>
    </p:spTree>
    <p:extLst>
      <p:ext uri="{BB962C8B-B14F-4D97-AF65-F5344CB8AC3E}">
        <p14:creationId xmlns:p14="http://schemas.microsoft.com/office/powerpoint/2010/main" val="2266433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600"/>
            <a:ext cx="8305799"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470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7772400"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509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Big Data Analysis</a:t>
            </a:r>
            <a:endParaRPr lang="en-US" dirty="0"/>
          </a:p>
        </p:txBody>
      </p:sp>
      <p:sp>
        <p:nvSpPr>
          <p:cNvPr id="3" name="Content Placeholder 2"/>
          <p:cNvSpPr>
            <a:spLocks noGrp="1"/>
          </p:cNvSpPr>
          <p:nvPr>
            <p:ph idx="1"/>
          </p:nvPr>
        </p:nvSpPr>
        <p:spPr/>
        <p:txBody>
          <a:bodyPr/>
          <a:lstStyle/>
          <a:p>
            <a:r>
              <a:rPr lang="en-US" dirty="0" smtClean="0"/>
              <a:t>Descriptive</a:t>
            </a:r>
          </a:p>
          <a:p>
            <a:r>
              <a:rPr lang="en-US" dirty="0" smtClean="0"/>
              <a:t>Predictive</a:t>
            </a:r>
          </a:p>
          <a:p>
            <a:r>
              <a:rPr lang="en-US" dirty="0" smtClean="0"/>
              <a:t>Prescriptive</a:t>
            </a:r>
          </a:p>
          <a:p>
            <a:endParaRPr lang="en-US" dirty="0"/>
          </a:p>
          <a:p>
            <a:r>
              <a:rPr lang="en-US" dirty="0" smtClean="0"/>
              <a:t>Please read this </a:t>
            </a:r>
            <a:r>
              <a:rPr lang="en-US" dirty="0" smtClean="0">
                <a:hlinkClick r:id="rId2"/>
              </a:rPr>
              <a:t>link</a:t>
            </a:r>
            <a:endParaRPr lang="en-US" dirty="0"/>
          </a:p>
          <a:p>
            <a:endParaRPr lang="en-US" dirty="0"/>
          </a:p>
        </p:txBody>
      </p:sp>
    </p:spTree>
    <p:extLst>
      <p:ext uri="{BB962C8B-B14F-4D97-AF65-F5344CB8AC3E}">
        <p14:creationId xmlns:p14="http://schemas.microsoft.com/office/powerpoint/2010/main" val="1227802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Architecture (</a:t>
            </a:r>
            <a:r>
              <a:rPr lang="en-US" dirty="0" smtClean="0">
                <a:hlinkClick r:id="rId2"/>
              </a:rPr>
              <a:t>link</a:t>
            </a:r>
            <a:r>
              <a:rPr lang="en-US" dirty="0" smtClean="0"/>
              <a:t>)</a:t>
            </a:r>
            <a:endParaRPr lang="en-US" dirty="0"/>
          </a:p>
        </p:txBody>
      </p:sp>
      <p:pic>
        <p:nvPicPr>
          <p:cNvPr id="1026" name="Picture 2" descr="big data reference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12689"/>
            <a:ext cx="6553200" cy="5145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061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155496"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706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18556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74008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Cisco_Arial">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1_Cisco Arial 4x3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1848</TotalTime>
  <Words>1254</Words>
  <Application>Microsoft Office PowerPoint</Application>
  <PresentationFormat>On-screen Show (4:3)</PresentationFormat>
  <Paragraphs>244</Paragraphs>
  <Slides>34</Slides>
  <Notes>14</Notes>
  <HiddenSlides>0</HiddenSlides>
  <MMClips>0</MMClip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Cisco_Arial</vt:lpstr>
      <vt:lpstr>Adjacency</vt:lpstr>
      <vt:lpstr>1_Cisco Arial 4x3 template</vt:lpstr>
      <vt:lpstr>Big Data</vt:lpstr>
      <vt:lpstr>What is Big Data ? (Ex of click steam)</vt:lpstr>
      <vt:lpstr>Data Lake</vt:lpstr>
      <vt:lpstr>PowerPoint Presentation</vt:lpstr>
      <vt:lpstr>PowerPoint Presentation</vt:lpstr>
      <vt:lpstr>Types of Big Data Analysis</vt:lpstr>
      <vt:lpstr>Big Data Architecture (link)</vt:lpstr>
      <vt:lpstr>PowerPoint Presentation</vt:lpstr>
      <vt:lpstr>PowerPoint Presentation</vt:lpstr>
      <vt:lpstr>PowerPoint Presentation</vt:lpstr>
      <vt:lpstr>PowerPoint Presentation</vt:lpstr>
      <vt:lpstr>Hadoop (Cont..)</vt:lpstr>
      <vt:lpstr>PowerPoint Presentation</vt:lpstr>
      <vt:lpstr>PowerPoint Presentation</vt:lpstr>
      <vt:lpstr>PowerPoint Presentation</vt:lpstr>
      <vt:lpstr>PowerPoint Presentation</vt:lpstr>
      <vt:lpstr>PowerPoint Presentation</vt:lpstr>
      <vt:lpstr>PowerPoint Presentation</vt:lpstr>
      <vt:lpstr>Cybersecurity                                                Your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URL summary</vt:lpstr>
      <vt:lpstr>What is after the ?</vt:lpstr>
      <vt:lpstr>Simple Architecture diagram</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Wiselin Mathuram</dc:creator>
  <cp:lastModifiedBy>Wiselin Mathuram</cp:lastModifiedBy>
  <cp:revision>114</cp:revision>
  <dcterms:created xsi:type="dcterms:W3CDTF">2015-02-28T15:21:55Z</dcterms:created>
  <dcterms:modified xsi:type="dcterms:W3CDTF">2015-09-21T03:16:38Z</dcterms:modified>
</cp:coreProperties>
</file>